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slideLayouts/slideLayout7.xml" ContentType="application/vnd.openxmlformats-officedocument.presentationml.slideLayout+xml"/>
  <Override PartName="/ppt/slideLayouts/slideLayout8.xml" ContentType="application/vnd.openxmlformats-officedocument.presentationml.slideLayout+xml"/>
  <Default Extension="png" ContentType="image/png"/>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 id="262" r:id="rId8"/>
    <p:sldId id="263" r:id="rId9"/>
    <p:sldId id="265" r:id="rId10"/>
    <p:sldId id="266" r:id="rId11"/>
    <p:sldId id="267" r:id="rId12"/>
    <p:sldId id="268" r:id="rId13"/>
    <p:sldId id="269" r:id="rId14"/>
    <p:sldId id="270" r:id="rId15"/>
  </p:sldIdLst>
  <p:sldSz cx="9144000" cy="6858000" type="screen4x3"/>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4" autoAdjust="0"/>
    <p:restoredTop sz="94660"/>
  </p:normalViewPr>
  <p:slideViewPr>
    <p:cSldViewPr>
      <p:cViewPr varScale="1">
        <p:scale>
          <a:sx n="68" d="100"/>
          <a:sy n="68" d="100"/>
        </p:scale>
        <p:origin x="-888" y="-96"/>
      </p:cViewPr>
      <p:guideLst>
        <p:guide orient="horz" pos="216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2817055" y="1234907"/>
            <a:ext cx="5961185" cy="2387600"/>
          </a:xfrm>
        </p:spPr>
        <p:txBody>
          <a:bodyPr anchor="b">
            <a:normAutofit/>
          </a:bodyPr>
          <a:lstStyle>
            <a:lvl1pPr algn="ctr">
              <a:defRPr sz="6000">
                <a:solidFill>
                  <a:srgbClr val="DD0305"/>
                </a:solidFill>
              </a:defRPr>
            </a:lvl1pPr>
          </a:lstStyle>
          <a:p>
            <a:r>
              <a:rPr lang="it-IT" smtClean="0"/>
              <a:t>Fare clic per modificare lo stile del titolo</a:t>
            </a:r>
            <a:endParaRPr lang="en-US"/>
          </a:p>
        </p:txBody>
      </p:sp>
      <p:sp>
        <p:nvSpPr>
          <p:cNvPr id="3" name="Subtitle 2"/>
          <p:cNvSpPr>
            <a:spLocks noGrp="1"/>
          </p:cNvSpPr>
          <p:nvPr>
            <p:ph type="subTitle" idx="1"/>
          </p:nvPr>
        </p:nvSpPr>
        <p:spPr>
          <a:xfrm>
            <a:off x="2817055" y="3714582"/>
            <a:ext cx="5961185" cy="1655762"/>
          </a:xfrm>
        </p:spPr>
        <p:txBody>
          <a:bodyPr/>
          <a:lstStyle>
            <a:lvl1pPr marL="0" indent="0" algn="ctr">
              <a:buNone/>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smtClean="0"/>
              <a:t>Fare clic per modificare lo stile del sottotitolo dello schema</a:t>
            </a:r>
            <a:endParaRPr lang="en-US"/>
          </a:p>
        </p:txBody>
      </p:sp>
      <p:sp>
        <p:nvSpPr>
          <p:cNvPr id="4" name="Date Placeholder 3"/>
          <p:cNvSpPr>
            <a:spLocks noGrp="1"/>
          </p:cNvSpPr>
          <p:nvPr>
            <p:ph type="dt" sz="half" idx="10"/>
          </p:nvPr>
        </p:nvSpPr>
        <p:spPr/>
        <p:txBody>
          <a:bodyPr/>
          <a:lstStyle/>
          <a:p>
            <a:fld id="{4B6055F8-1D02-4417-9241-55C834FD9970}" type="datetimeFigureOut">
              <a:rPr lang="it-IT" smtClean="0"/>
              <a:pPr/>
              <a:t>10/03/2021</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B007B441-5312-499D-93C3-6E37886527FA}" type="slidenum">
              <a:rPr lang="it-IT" smtClean="0"/>
              <a:pPr/>
              <a:t>‹N›</a:t>
            </a:fld>
            <a:endParaRPr lang="it-IT"/>
          </a:p>
        </p:txBody>
      </p:sp>
    </p:spTree>
    <p:extLst>
      <p:ext uri="{BB962C8B-B14F-4D97-AF65-F5344CB8AC3E}">
        <p14:creationId xmlns:p14="http://schemas.microsoft.com/office/powerpoint/2010/main" xmlns="" val="7243790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smtClean="0"/>
              <a:t>Fare clic per modificare lo stile del titolo</a:t>
            </a:r>
            <a:endParaRPr lang="en-US"/>
          </a:p>
        </p:txBody>
      </p:sp>
      <p:sp>
        <p:nvSpPr>
          <p:cNvPr id="3" name="Content Placeholder 2"/>
          <p:cNvSpPr>
            <a:spLocks noGrp="1"/>
          </p:cNvSpPr>
          <p:nvPr>
            <p:ph idx="1"/>
          </p:nvPr>
        </p:nvSpPr>
        <p:spPr/>
        <p:txBody>
          <a:bodyPr/>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US"/>
          </a:p>
        </p:txBody>
      </p:sp>
      <p:sp>
        <p:nvSpPr>
          <p:cNvPr id="4" name="Date Placeholder 3"/>
          <p:cNvSpPr>
            <a:spLocks noGrp="1"/>
          </p:cNvSpPr>
          <p:nvPr>
            <p:ph type="dt" sz="half" idx="10"/>
          </p:nvPr>
        </p:nvSpPr>
        <p:spPr/>
        <p:txBody>
          <a:bodyPr/>
          <a:lstStyle/>
          <a:p>
            <a:fld id="{4B6055F8-1D02-4417-9241-55C834FD9970}" type="datetimeFigureOut">
              <a:rPr lang="it-IT" smtClean="0"/>
              <a:pPr/>
              <a:t>10/03/2021</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B007B441-5312-499D-93C3-6E37886527FA}" type="slidenum">
              <a:rPr lang="it-IT" smtClean="0"/>
              <a:pPr/>
              <a:t>‹N›</a:t>
            </a:fld>
            <a:endParaRPr lang="it-IT"/>
          </a:p>
        </p:txBody>
      </p:sp>
    </p:spTree>
    <p:extLst>
      <p:ext uri="{BB962C8B-B14F-4D97-AF65-F5344CB8AC3E}">
        <p14:creationId xmlns:p14="http://schemas.microsoft.com/office/powerpoint/2010/main" xmlns="" val="9752562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normAutofit/>
          </a:bodyPr>
          <a:lstStyle>
            <a:lvl1pPr algn="l">
              <a:defRPr sz="5400"/>
            </a:lvl1pPr>
          </a:lstStyle>
          <a:p>
            <a:r>
              <a:rPr lang="it-IT" smtClean="0"/>
              <a:t>Fare clic per modificare lo stile del titolo</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smtClean="0"/>
              <a:t>Fare clic per modificare stili del testo dello schema</a:t>
            </a:r>
          </a:p>
        </p:txBody>
      </p:sp>
      <p:sp>
        <p:nvSpPr>
          <p:cNvPr id="4" name="Date Placeholder 3"/>
          <p:cNvSpPr>
            <a:spLocks noGrp="1"/>
          </p:cNvSpPr>
          <p:nvPr>
            <p:ph type="dt" sz="half" idx="10"/>
          </p:nvPr>
        </p:nvSpPr>
        <p:spPr/>
        <p:txBody>
          <a:bodyPr/>
          <a:lstStyle/>
          <a:p>
            <a:fld id="{4B6055F8-1D02-4417-9241-55C834FD9970}" type="datetimeFigureOut">
              <a:rPr lang="it-IT" smtClean="0"/>
              <a:pPr/>
              <a:t>10/03/2021</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B007B441-5312-499D-93C3-6E37886527FA}" type="slidenum">
              <a:rPr lang="it-IT" smtClean="0"/>
              <a:pPr/>
              <a:t>‹N›</a:t>
            </a:fld>
            <a:endParaRPr lang="it-IT"/>
          </a:p>
        </p:txBody>
      </p:sp>
    </p:spTree>
    <p:extLst>
      <p:ext uri="{BB962C8B-B14F-4D97-AF65-F5344CB8AC3E}">
        <p14:creationId xmlns:p14="http://schemas.microsoft.com/office/powerpoint/2010/main" xmlns="" val="8313463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smtClean="0"/>
              <a:t>Fare clic per modificare lo stile del titolo</a:t>
            </a:r>
            <a:endParaRPr lang="en-US"/>
          </a:p>
        </p:txBody>
      </p:sp>
      <p:sp>
        <p:nvSpPr>
          <p:cNvPr id="3" name="Content Placeholder 2"/>
          <p:cNvSpPr>
            <a:spLocks noGrp="1"/>
          </p:cNvSpPr>
          <p:nvPr>
            <p:ph sz="half" idx="1"/>
          </p:nvPr>
        </p:nvSpPr>
        <p:spPr>
          <a:xfrm>
            <a:off x="628650" y="1825625"/>
            <a:ext cx="3886200" cy="4351338"/>
          </a:xfrm>
        </p:spPr>
        <p:txBody>
          <a:bodyPr/>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US"/>
          </a:p>
        </p:txBody>
      </p:sp>
      <p:sp>
        <p:nvSpPr>
          <p:cNvPr id="4" name="Content Placeholder 3"/>
          <p:cNvSpPr>
            <a:spLocks noGrp="1"/>
          </p:cNvSpPr>
          <p:nvPr>
            <p:ph sz="half" idx="2"/>
          </p:nvPr>
        </p:nvSpPr>
        <p:spPr>
          <a:xfrm>
            <a:off x="4629150" y="1825625"/>
            <a:ext cx="3886200" cy="4351338"/>
          </a:xfrm>
        </p:spPr>
        <p:txBody>
          <a:bodyPr/>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US"/>
          </a:p>
        </p:txBody>
      </p:sp>
      <p:sp>
        <p:nvSpPr>
          <p:cNvPr id="5" name="Date Placeholder 4"/>
          <p:cNvSpPr>
            <a:spLocks noGrp="1"/>
          </p:cNvSpPr>
          <p:nvPr>
            <p:ph type="dt" sz="half" idx="10"/>
          </p:nvPr>
        </p:nvSpPr>
        <p:spPr/>
        <p:txBody>
          <a:bodyPr/>
          <a:lstStyle/>
          <a:p>
            <a:fld id="{4B6055F8-1D02-4417-9241-55C834FD9970}" type="datetimeFigureOut">
              <a:rPr lang="it-IT" smtClean="0"/>
              <a:pPr/>
              <a:t>10/03/2021</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B007B441-5312-499D-93C3-6E37886527FA}" type="slidenum">
              <a:rPr lang="it-IT" smtClean="0"/>
              <a:pPr/>
              <a:t>‹N›</a:t>
            </a:fld>
            <a:endParaRPr lang="it-IT"/>
          </a:p>
        </p:txBody>
      </p:sp>
    </p:spTree>
    <p:extLst>
      <p:ext uri="{BB962C8B-B14F-4D97-AF65-F5344CB8AC3E}">
        <p14:creationId xmlns:p14="http://schemas.microsoft.com/office/powerpoint/2010/main" xmlns="" val="8132496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it-IT" smtClean="0"/>
              <a:t>Fare clic per modificare lo stile del titolo</a:t>
            </a:r>
            <a:endParaRPr lang="en-US"/>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smtClean="0"/>
              <a:t>Fare clic per modificare stili del testo dello schema</a:t>
            </a:r>
          </a:p>
        </p:txBody>
      </p:sp>
      <p:sp>
        <p:nvSpPr>
          <p:cNvPr id="4" name="Content Placeholder 3"/>
          <p:cNvSpPr>
            <a:spLocks noGrp="1"/>
          </p:cNvSpPr>
          <p:nvPr>
            <p:ph sz="half" idx="2"/>
          </p:nvPr>
        </p:nvSpPr>
        <p:spPr>
          <a:xfrm>
            <a:off x="629842" y="2505075"/>
            <a:ext cx="3868340" cy="3684588"/>
          </a:xfrm>
        </p:spPr>
        <p:txBody>
          <a:bodyPr/>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US"/>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smtClean="0"/>
              <a:t>Fare clic per modificare stili del testo dello schema</a:t>
            </a:r>
          </a:p>
        </p:txBody>
      </p:sp>
      <p:sp>
        <p:nvSpPr>
          <p:cNvPr id="6" name="Content Placeholder 5"/>
          <p:cNvSpPr>
            <a:spLocks noGrp="1"/>
          </p:cNvSpPr>
          <p:nvPr>
            <p:ph sz="quarter" idx="4"/>
          </p:nvPr>
        </p:nvSpPr>
        <p:spPr>
          <a:xfrm>
            <a:off x="4629150" y="2505075"/>
            <a:ext cx="3887391" cy="3684588"/>
          </a:xfrm>
        </p:spPr>
        <p:txBody>
          <a:bodyPr/>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US"/>
          </a:p>
        </p:txBody>
      </p:sp>
      <p:sp>
        <p:nvSpPr>
          <p:cNvPr id="7" name="Date Placeholder 6"/>
          <p:cNvSpPr>
            <a:spLocks noGrp="1"/>
          </p:cNvSpPr>
          <p:nvPr>
            <p:ph type="dt" sz="half" idx="10"/>
          </p:nvPr>
        </p:nvSpPr>
        <p:spPr/>
        <p:txBody>
          <a:bodyPr/>
          <a:lstStyle/>
          <a:p>
            <a:fld id="{4B6055F8-1D02-4417-9241-55C834FD9970}" type="datetimeFigureOut">
              <a:rPr lang="it-IT" smtClean="0"/>
              <a:pPr/>
              <a:t>10/03/2021</a:t>
            </a:fld>
            <a:endParaRPr lang="it-IT"/>
          </a:p>
        </p:txBody>
      </p:sp>
      <p:sp>
        <p:nvSpPr>
          <p:cNvPr id="8" name="Footer Placeholder 7"/>
          <p:cNvSpPr>
            <a:spLocks noGrp="1"/>
          </p:cNvSpPr>
          <p:nvPr>
            <p:ph type="ftr" sz="quarter" idx="11"/>
          </p:nvPr>
        </p:nvSpPr>
        <p:spPr/>
        <p:txBody>
          <a:bodyPr/>
          <a:lstStyle/>
          <a:p>
            <a:endParaRPr lang="it-IT"/>
          </a:p>
        </p:txBody>
      </p:sp>
      <p:sp>
        <p:nvSpPr>
          <p:cNvPr id="9" name="Slide Number Placeholder 8"/>
          <p:cNvSpPr>
            <a:spLocks noGrp="1"/>
          </p:cNvSpPr>
          <p:nvPr>
            <p:ph type="sldNum" sz="quarter" idx="12"/>
          </p:nvPr>
        </p:nvSpPr>
        <p:spPr/>
        <p:txBody>
          <a:bodyPr/>
          <a:lstStyle/>
          <a:p>
            <a:fld id="{B007B441-5312-499D-93C3-6E37886527FA}" type="slidenum">
              <a:rPr lang="it-IT" smtClean="0"/>
              <a:pPr/>
              <a:t>‹N›</a:t>
            </a:fld>
            <a:endParaRPr lang="it-IT"/>
          </a:p>
        </p:txBody>
      </p:sp>
    </p:spTree>
    <p:extLst>
      <p:ext uri="{BB962C8B-B14F-4D97-AF65-F5344CB8AC3E}">
        <p14:creationId xmlns:p14="http://schemas.microsoft.com/office/powerpoint/2010/main" xmlns="" val="31407114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smtClean="0"/>
              <a:t>Fare clic per modificare lo stile del titolo</a:t>
            </a:r>
            <a:endParaRPr lang="en-US"/>
          </a:p>
        </p:txBody>
      </p:sp>
      <p:sp>
        <p:nvSpPr>
          <p:cNvPr id="3" name="Date Placeholder 2"/>
          <p:cNvSpPr>
            <a:spLocks noGrp="1"/>
          </p:cNvSpPr>
          <p:nvPr>
            <p:ph type="dt" sz="half" idx="10"/>
          </p:nvPr>
        </p:nvSpPr>
        <p:spPr/>
        <p:txBody>
          <a:bodyPr/>
          <a:lstStyle/>
          <a:p>
            <a:fld id="{4B6055F8-1D02-4417-9241-55C834FD9970}" type="datetimeFigureOut">
              <a:rPr lang="it-IT" smtClean="0"/>
              <a:pPr/>
              <a:t>10/03/2021</a:t>
            </a:fld>
            <a:endParaRPr lang="it-IT"/>
          </a:p>
        </p:txBody>
      </p:sp>
      <p:sp>
        <p:nvSpPr>
          <p:cNvPr id="4" name="Footer Placeholder 3"/>
          <p:cNvSpPr>
            <a:spLocks noGrp="1"/>
          </p:cNvSpPr>
          <p:nvPr>
            <p:ph type="ftr" sz="quarter" idx="11"/>
          </p:nvPr>
        </p:nvSpPr>
        <p:spPr/>
        <p:txBody>
          <a:bodyPr/>
          <a:lstStyle/>
          <a:p>
            <a:endParaRPr lang="it-IT"/>
          </a:p>
        </p:txBody>
      </p:sp>
      <p:sp>
        <p:nvSpPr>
          <p:cNvPr id="5" name="Slide Number Placeholder 4"/>
          <p:cNvSpPr>
            <a:spLocks noGrp="1"/>
          </p:cNvSpPr>
          <p:nvPr>
            <p:ph type="sldNum" sz="quarter" idx="12"/>
          </p:nvPr>
        </p:nvSpPr>
        <p:spPr/>
        <p:txBody>
          <a:bodyPr/>
          <a:lstStyle/>
          <a:p>
            <a:fld id="{B007B441-5312-499D-93C3-6E37886527FA}" type="slidenum">
              <a:rPr lang="it-IT" smtClean="0"/>
              <a:pPr/>
              <a:t>‹N›</a:t>
            </a:fld>
            <a:endParaRPr lang="it-IT"/>
          </a:p>
        </p:txBody>
      </p:sp>
    </p:spTree>
    <p:extLst>
      <p:ext uri="{BB962C8B-B14F-4D97-AF65-F5344CB8AC3E}">
        <p14:creationId xmlns:p14="http://schemas.microsoft.com/office/powerpoint/2010/main" xmlns="" val="27617360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B6055F8-1D02-4417-9241-55C834FD9970}" type="datetimeFigureOut">
              <a:rPr lang="it-IT" smtClean="0"/>
              <a:pPr/>
              <a:t>10/03/2021</a:t>
            </a:fld>
            <a:endParaRPr lang="it-IT"/>
          </a:p>
        </p:txBody>
      </p:sp>
      <p:sp>
        <p:nvSpPr>
          <p:cNvPr id="3" name="Footer Placeholder 2"/>
          <p:cNvSpPr>
            <a:spLocks noGrp="1"/>
          </p:cNvSpPr>
          <p:nvPr>
            <p:ph type="ftr" sz="quarter" idx="11"/>
          </p:nvPr>
        </p:nvSpPr>
        <p:spPr/>
        <p:txBody>
          <a:bodyPr/>
          <a:lstStyle/>
          <a:p>
            <a:endParaRPr lang="it-IT"/>
          </a:p>
        </p:txBody>
      </p:sp>
      <p:sp>
        <p:nvSpPr>
          <p:cNvPr id="4" name="Slide Number Placeholder 3"/>
          <p:cNvSpPr>
            <a:spLocks noGrp="1"/>
          </p:cNvSpPr>
          <p:nvPr>
            <p:ph type="sldNum" sz="quarter" idx="12"/>
          </p:nvPr>
        </p:nvSpPr>
        <p:spPr/>
        <p:txBody>
          <a:bodyPr/>
          <a:lstStyle/>
          <a:p>
            <a:fld id="{B007B441-5312-499D-93C3-6E37886527FA}" type="slidenum">
              <a:rPr lang="it-IT" smtClean="0"/>
              <a:pPr/>
              <a:t>‹N›</a:t>
            </a:fld>
            <a:endParaRPr lang="it-IT"/>
          </a:p>
        </p:txBody>
      </p:sp>
    </p:spTree>
    <p:extLst>
      <p:ext uri="{BB962C8B-B14F-4D97-AF65-F5344CB8AC3E}">
        <p14:creationId xmlns:p14="http://schemas.microsoft.com/office/powerpoint/2010/main" xmlns="" val="29385542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ctr"/>
          <a:lstStyle>
            <a:lvl1pPr>
              <a:defRPr sz="3200"/>
            </a:lvl1pPr>
          </a:lstStyle>
          <a:p>
            <a:r>
              <a:rPr lang="it-IT" smtClean="0"/>
              <a:t>Fare clic per modificare lo stile del titolo</a:t>
            </a:r>
            <a:endParaRPr lang="en-US" dirty="0"/>
          </a:p>
        </p:txBody>
      </p:sp>
      <p:sp>
        <p:nvSpPr>
          <p:cNvPr id="3" name="Content Placeholder 2"/>
          <p:cNvSpPr>
            <a:spLocks noGrp="1"/>
          </p:cNvSpPr>
          <p:nvPr>
            <p:ph idx="1"/>
          </p:nvPr>
        </p:nvSpPr>
        <p:spPr>
          <a:xfrm>
            <a:off x="3887391" y="457201"/>
            <a:ext cx="4629150" cy="54038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smtClean="0"/>
              <a:t>Fare clic per modificare stili del testo dello schema</a:t>
            </a:r>
          </a:p>
        </p:txBody>
      </p:sp>
      <p:sp>
        <p:nvSpPr>
          <p:cNvPr id="5" name="Date Placeholder 4"/>
          <p:cNvSpPr>
            <a:spLocks noGrp="1"/>
          </p:cNvSpPr>
          <p:nvPr>
            <p:ph type="dt" sz="half" idx="10"/>
          </p:nvPr>
        </p:nvSpPr>
        <p:spPr/>
        <p:txBody>
          <a:bodyPr/>
          <a:lstStyle/>
          <a:p>
            <a:fld id="{4B6055F8-1D02-4417-9241-55C834FD9970}" type="datetimeFigureOut">
              <a:rPr lang="it-IT" smtClean="0"/>
              <a:pPr/>
              <a:t>10/03/2021</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B007B441-5312-499D-93C3-6E37886527FA}" type="slidenum">
              <a:rPr lang="it-IT" smtClean="0"/>
              <a:pPr/>
              <a:t>‹N›</a:t>
            </a:fld>
            <a:endParaRPr lang="it-IT"/>
          </a:p>
        </p:txBody>
      </p:sp>
    </p:spTree>
    <p:extLst>
      <p:ext uri="{BB962C8B-B14F-4D97-AF65-F5344CB8AC3E}">
        <p14:creationId xmlns:p14="http://schemas.microsoft.com/office/powerpoint/2010/main" xmlns="" val="28846260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ctr"/>
          <a:lstStyle>
            <a:lvl1pPr>
              <a:defRPr sz="3200"/>
            </a:lvl1pPr>
          </a:lstStyle>
          <a:p>
            <a:r>
              <a:rPr lang="it-IT" smtClean="0"/>
              <a:t>Fare clic per modificare lo stile del titolo</a:t>
            </a:r>
            <a:endParaRPr lang="en-US" dirty="0"/>
          </a:p>
        </p:txBody>
      </p:sp>
      <p:sp>
        <p:nvSpPr>
          <p:cNvPr id="3" name="Picture Placeholder 2"/>
          <p:cNvSpPr>
            <a:spLocks noGrp="1"/>
          </p:cNvSpPr>
          <p:nvPr>
            <p:ph type="pic" idx="1"/>
          </p:nvPr>
        </p:nvSpPr>
        <p:spPr>
          <a:xfrm>
            <a:off x="3887391" y="457201"/>
            <a:ext cx="462915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it-IT" smtClean="0"/>
              <a:t>Fare clic sull'icona per inserire un'immagine</a:t>
            </a:r>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smtClean="0"/>
              <a:t>Fare clic per modificare stili del testo dello schema</a:t>
            </a:r>
          </a:p>
        </p:txBody>
      </p:sp>
      <p:sp>
        <p:nvSpPr>
          <p:cNvPr id="5" name="Date Placeholder 4"/>
          <p:cNvSpPr>
            <a:spLocks noGrp="1"/>
          </p:cNvSpPr>
          <p:nvPr>
            <p:ph type="dt" sz="half" idx="10"/>
          </p:nvPr>
        </p:nvSpPr>
        <p:spPr/>
        <p:txBody>
          <a:bodyPr/>
          <a:lstStyle/>
          <a:p>
            <a:fld id="{4B6055F8-1D02-4417-9241-55C834FD9970}" type="datetimeFigureOut">
              <a:rPr lang="it-IT" smtClean="0"/>
              <a:pPr/>
              <a:t>10/03/2021</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B007B441-5312-499D-93C3-6E37886527FA}" type="slidenum">
              <a:rPr lang="it-IT" smtClean="0"/>
              <a:pPr/>
              <a:t>‹N›</a:t>
            </a:fld>
            <a:endParaRPr lang="it-IT"/>
          </a:p>
        </p:txBody>
      </p:sp>
    </p:spTree>
    <p:extLst>
      <p:ext uri="{BB962C8B-B14F-4D97-AF65-F5344CB8AC3E}">
        <p14:creationId xmlns:p14="http://schemas.microsoft.com/office/powerpoint/2010/main" xmlns="" val="41100549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1" cstate="print">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it-IT" smtClean="0"/>
              <a:t>Fare clic per modificare lo stile del titolo</a:t>
            </a:r>
            <a:endParaRPr lang="en-US"/>
          </a:p>
        </p:txBody>
      </p:sp>
      <p:sp>
        <p:nvSpPr>
          <p:cNvPr id="3" name="Text Placeholder 2"/>
          <p:cNvSpPr>
            <a:spLocks noGrp="1"/>
          </p:cNvSpPr>
          <p:nvPr>
            <p:ph type="body" idx="1"/>
          </p:nvPr>
        </p:nvSpPr>
        <p:spPr>
          <a:xfrm>
            <a:off x="628650" y="1789611"/>
            <a:ext cx="7886700" cy="438735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solidFill>
              </a:defRPr>
            </a:lvl1pPr>
          </a:lstStyle>
          <a:p>
            <a:fld id="{4B6055F8-1D02-4417-9241-55C834FD9970}" type="datetimeFigureOut">
              <a:rPr lang="it-IT" smtClean="0"/>
              <a:pPr/>
              <a:t>10/03/2021</a:t>
            </a:fld>
            <a:endParaRPr lang="it-IT"/>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solidFill>
              </a:defRPr>
            </a:lvl1pPr>
          </a:lstStyle>
          <a:p>
            <a:endParaRPr lang="it-IT"/>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solidFill>
              </a:defRPr>
            </a:lvl1pPr>
          </a:lstStyle>
          <a:p>
            <a:fld id="{B007B441-5312-499D-93C3-6E37886527FA}" type="slidenum">
              <a:rPr lang="it-IT" smtClean="0"/>
              <a:pPr/>
              <a:t>‹N›</a:t>
            </a:fld>
            <a:endParaRPr lang="it-IT"/>
          </a:p>
        </p:txBody>
      </p:sp>
      <p:pic>
        <p:nvPicPr>
          <p:cNvPr id="7" name="Picture 6"/>
          <p:cNvPicPr>
            <a:picLocks noChangeAspect="1"/>
          </p:cNvPicPr>
          <p:nvPr/>
        </p:nvPicPr>
        <p:blipFill>
          <a:blip r:embed="rId12" cstate="print">
            <a:extLst>
              <a:ext uri="{28A0092B-C50C-407E-A947-70E740481C1C}">
                <a14:useLocalDpi xmlns:a14="http://schemas.microsoft.com/office/drawing/2010/main" xmlns="" val="0"/>
              </a:ext>
            </a:extLst>
          </a:blip>
          <a:stretch>
            <a:fillRect/>
          </a:stretch>
        </p:blipFill>
        <p:spPr>
          <a:xfrm rot="16200000">
            <a:off x="-569926" y="4955531"/>
            <a:ext cx="896556" cy="243296"/>
          </a:xfrm>
          <a:prstGeom prst="rect">
            <a:avLst/>
          </a:prstGeom>
        </p:spPr>
      </p:pic>
      <p:sp>
        <p:nvSpPr>
          <p:cNvPr id="8" name="TextBox 7"/>
          <p:cNvSpPr txBox="1"/>
          <p:nvPr/>
        </p:nvSpPr>
        <p:spPr>
          <a:xfrm rot="16200000">
            <a:off x="-2071410" y="2546066"/>
            <a:ext cx="3888671" cy="276999"/>
          </a:xfrm>
          <a:prstGeom prst="rect">
            <a:avLst/>
          </a:prstGeom>
          <a:noFill/>
        </p:spPr>
        <p:txBody>
          <a:bodyPr wrap="square" rtlCol="0" anchor="ctr">
            <a:spAutoFit/>
          </a:bodyPr>
          <a:lstStyle/>
          <a:p>
            <a:r>
              <a:rPr lang="bs-Latn-BA" sz="1200" dirty="0">
                <a:solidFill>
                  <a:schemeClr val="bg1">
                    <a:lumMod val="65000"/>
                  </a:schemeClr>
                </a:solidFill>
              </a:rPr>
              <a:t>Find</a:t>
            </a:r>
            <a:r>
              <a:rPr lang="bs-Latn-BA" sz="1200" baseline="0" dirty="0">
                <a:solidFill>
                  <a:schemeClr val="bg1">
                    <a:lumMod val="65000"/>
                  </a:schemeClr>
                </a:solidFill>
              </a:rPr>
              <a:t> m</a:t>
            </a:r>
            <a:r>
              <a:rPr lang="bs-Latn-BA" sz="1200" dirty="0">
                <a:solidFill>
                  <a:schemeClr val="bg1">
                    <a:lumMod val="65000"/>
                  </a:schemeClr>
                </a:solidFill>
              </a:rPr>
              <a:t>ore PowerPoint templates</a:t>
            </a:r>
            <a:r>
              <a:rPr lang="bs-Latn-BA" sz="1200" baseline="0" dirty="0">
                <a:solidFill>
                  <a:schemeClr val="bg1">
                    <a:lumMod val="65000"/>
                  </a:schemeClr>
                </a:solidFill>
              </a:rPr>
              <a:t> on </a:t>
            </a:r>
            <a:r>
              <a:rPr lang="bs-Latn-BA" sz="1200" b="1" baseline="0" dirty="0">
                <a:solidFill>
                  <a:schemeClr val="bg1">
                    <a:lumMod val="65000"/>
                  </a:schemeClr>
                </a:solidFill>
              </a:rPr>
              <a:t>prezentr.com</a:t>
            </a:r>
            <a:r>
              <a:rPr lang="bs-Latn-BA" sz="1200" baseline="0" dirty="0">
                <a:solidFill>
                  <a:schemeClr val="bg1">
                    <a:lumMod val="65000"/>
                  </a:schemeClr>
                </a:solidFill>
              </a:rPr>
              <a:t>!</a:t>
            </a:r>
            <a:endParaRPr lang="en-US" sz="1200" dirty="0">
              <a:solidFill>
                <a:schemeClr val="bg1">
                  <a:lumMod val="65000"/>
                </a:schemeClr>
              </a:solidFill>
            </a:endParaRPr>
          </a:p>
        </p:txBody>
      </p:sp>
    </p:spTree>
    <p:extLst>
      <p:ext uri="{BB962C8B-B14F-4D97-AF65-F5344CB8AC3E}">
        <p14:creationId xmlns:p14="http://schemas.microsoft.com/office/powerpoint/2010/main" xmlns="" val="129734946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txStyles>
    <p:titleStyle>
      <a:lvl1pPr algn="ctr" defTabSz="914400" rtl="0" eaLnBrk="1" latinLnBrk="0" hangingPunct="1">
        <a:lnSpc>
          <a:spcPct val="90000"/>
        </a:lnSpc>
        <a:spcBef>
          <a:spcPct val="0"/>
        </a:spcBef>
        <a:buNone/>
        <a:defRPr sz="4400" b="1" kern="1200">
          <a:solidFill>
            <a:srgbClr val="DD0305"/>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a:xfrm>
            <a:off x="2843808" y="2204864"/>
            <a:ext cx="5961185" cy="2099568"/>
          </a:xfrm>
        </p:spPr>
        <p:txBody>
          <a:bodyPr>
            <a:normAutofit/>
          </a:bodyPr>
          <a:lstStyle/>
          <a:p>
            <a:r>
              <a:rPr lang="it-IT" sz="4400" dirty="0" smtClean="0"/>
              <a:t>Formula 1 </a:t>
            </a:r>
            <a:br>
              <a:rPr lang="it-IT" sz="4400" dirty="0" smtClean="0"/>
            </a:br>
            <a:r>
              <a:rPr lang="it-IT" sz="4400" dirty="0" smtClean="0"/>
              <a:t>Driver </a:t>
            </a:r>
            <a:r>
              <a:rPr lang="it-IT" sz="4400" dirty="0" err="1" smtClean="0"/>
              <a:t>Analyser</a:t>
            </a:r>
            <a:r>
              <a:rPr lang="it-IT" sz="4400" dirty="0" smtClean="0"/>
              <a:t/>
            </a:r>
            <a:br>
              <a:rPr lang="it-IT" sz="4400" dirty="0" smtClean="0"/>
            </a:br>
            <a:r>
              <a:rPr lang="it-IT" sz="2000" dirty="0" smtClean="0"/>
              <a:t>A </a:t>
            </a:r>
            <a:r>
              <a:rPr lang="it-IT" sz="2000" dirty="0" err="1" smtClean="0"/>
              <a:t>Visual</a:t>
            </a:r>
            <a:r>
              <a:rPr lang="it-IT" sz="2000" dirty="0" smtClean="0"/>
              <a:t> </a:t>
            </a:r>
            <a:r>
              <a:rPr lang="it-IT" sz="2000" dirty="0" err="1" smtClean="0"/>
              <a:t>Analytics</a:t>
            </a:r>
            <a:r>
              <a:rPr lang="it-IT" sz="2000" dirty="0" smtClean="0"/>
              <a:t> Project</a:t>
            </a:r>
            <a:endParaRPr lang="it-IT" sz="2000" dirty="0"/>
          </a:p>
        </p:txBody>
      </p:sp>
      <p:sp>
        <p:nvSpPr>
          <p:cNvPr id="3" name="Sottotitolo 2"/>
          <p:cNvSpPr>
            <a:spLocks noGrp="1"/>
          </p:cNvSpPr>
          <p:nvPr>
            <p:ph type="subTitle" idx="1"/>
          </p:nvPr>
        </p:nvSpPr>
        <p:spPr>
          <a:xfrm>
            <a:off x="1691680" y="6030119"/>
            <a:ext cx="5961185" cy="1655762"/>
          </a:xfrm>
        </p:spPr>
        <p:txBody>
          <a:bodyPr>
            <a:normAutofit/>
          </a:bodyPr>
          <a:lstStyle/>
          <a:p>
            <a:r>
              <a:rPr lang="it-IT" sz="1800" dirty="0" smtClean="0"/>
              <a:t>Luca </a:t>
            </a:r>
            <a:r>
              <a:rPr lang="it-IT" sz="1800" dirty="0" err="1" smtClean="0"/>
              <a:t>Sannino</a:t>
            </a:r>
            <a:r>
              <a:rPr lang="it-IT" sz="1800" dirty="0" smtClean="0"/>
              <a:t> 1542194</a:t>
            </a:r>
            <a:endParaRPr lang="it-IT" sz="1800"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611560" y="188640"/>
            <a:ext cx="7886700" cy="687609"/>
          </a:xfrm>
        </p:spPr>
        <p:txBody>
          <a:bodyPr>
            <a:normAutofit fontScale="90000"/>
          </a:bodyPr>
          <a:lstStyle/>
          <a:p>
            <a:r>
              <a:rPr lang="it-IT" dirty="0" smtClean="0"/>
              <a:t>The Source </a:t>
            </a:r>
            <a:r>
              <a:rPr lang="it-IT" dirty="0" err="1" smtClean="0"/>
              <a:t>Dataset</a:t>
            </a:r>
            <a:endParaRPr lang="it-IT" dirty="0"/>
          </a:p>
        </p:txBody>
      </p:sp>
      <p:sp>
        <p:nvSpPr>
          <p:cNvPr id="3" name="Segnaposto contenuto 2"/>
          <p:cNvSpPr>
            <a:spLocks noGrp="1"/>
          </p:cNvSpPr>
          <p:nvPr>
            <p:ph idx="1"/>
          </p:nvPr>
        </p:nvSpPr>
        <p:spPr>
          <a:xfrm>
            <a:off x="611560" y="836712"/>
            <a:ext cx="7886700" cy="1224136"/>
          </a:xfrm>
        </p:spPr>
        <p:txBody>
          <a:bodyPr>
            <a:normAutofit/>
          </a:bodyPr>
          <a:lstStyle/>
          <a:p>
            <a:r>
              <a:rPr lang="it-IT" sz="2400" dirty="0" err="1" smtClean="0"/>
              <a:t>Then</a:t>
            </a:r>
            <a:r>
              <a:rPr lang="it-IT" sz="2400" dirty="0" smtClean="0"/>
              <a:t> I </a:t>
            </a:r>
            <a:r>
              <a:rPr lang="it-IT" sz="2400" dirty="0" err="1" smtClean="0"/>
              <a:t>used</a:t>
            </a:r>
            <a:r>
              <a:rPr lang="it-IT" sz="2400" dirty="0" smtClean="0"/>
              <a:t> </a:t>
            </a:r>
            <a:r>
              <a:rPr lang="it-IT" sz="2400" dirty="0" err="1" smtClean="0"/>
              <a:t>Talend</a:t>
            </a:r>
            <a:r>
              <a:rPr lang="it-IT" sz="2400" dirty="0" smtClean="0"/>
              <a:t> Open Studio </a:t>
            </a:r>
            <a:r>
              <a:rPr lang="it-IT" sz="2400" dirty="0" err="1" smtClean="0"/>
              <a:t>to</a:t>
            </a:r>
            <a:r>
              <a:rPr lang="it-IT" sz="2400" dirty="0" smtClean="0"/>
              <a:t> </a:t>
            </a:r>
            <a:r>
              <a:rPr lang="it-IT" sz="2400" dirty="0" err="1" smtClean="0"/>
              <a:t>apply</a:t>
            </a:r>
            <a:r>
              <a:rPr lang="it-IT" sz="2400" dirty="0" smtClean="0"/>
              <a:t> </a:t>
            </a:r>
            <a:r>
              <a:rPr lang="it-IT" sz="2400" dirty="0" err="1" smtClean="0"/>
              <a:t>those</a:t>
            </a:r>
            <a:r>
              <a:rPr lang="it-IT" sz="2400" dirty="0" smtClean="0"/>
              <a:t> GAV </a:t>
            </a:r>
            <a:r>
              <a:rPr lang="it-IT" sz="2400" dirty="0" err="1" smtClean="0"/>
              <a:t>mappings</a:t>
            </a:r>
            <a:r>
              <a:rPr lang="it-IT" sz="2400" dirty="0" smtClean="0"/>
              <a:t> and </a:t>
            </a:r>
            <a:r>
              <a:rPr lang="it-IT" sz="2400" dirty="0" err="1" smtClean="0"/>
              <a:t>finally</a:t>
            </a:r>
            <a:r>
              <a:rPr lang="it-IT" sz="2400" dirty="0" smtClean="0"/>
              <a:t> </a:t>
            </a:r>
            <a:r>
              <a:rPr lang="it-IT" sz="2400" dirty="0" err="1" smtClean="0"/>
              <a:t>obtain</a:t>
            </a:r>
            <a:r>
              <a:rPr lang="it-IT" sz="2400" dirty="0" smtClean="0"/>
              <a:t> a ‘</a:t>
            </a:r>
            <a:r>
              <a:rPr lang="it-IT" sz="2400" dirty="0" err="1" smtClean="0"/>
              <a:t>friendlier</a:t>
            </a:r>
            <a:r>
              <a:rPr lang="it-IT" sz="2400" dirty="0" smtClean="0"/>
              <a:t>’ and </a:t>
            </a:r>
            <a:r>
              <a:rPr lang="it-IT" sz="2400" dirty="0" err="1" smtClean="0"/>
              <a:t>focused</a:t>
            </a:r>
            <a:r>
              <a:rPr lang="it-IT" sz="2400" dirty="0" smtClean="0"/>
              <a:t> </a:t>
            </a:r>
            <a:r>
              <a:rPr lang="it-IT" sz="2400" dirty="0" err="1" smtClean="0"/>
              <a:t>version</a:t>
            </a:r>
            <a:r>
              <a:rPr lang="it-IT" sz="2400" dirty="0" smtClean="0"/>
              <a:t> </a:t>
            </a:r>
            <a:r>
              <a:rPr lang="it-IT" sz="2400" dirty="0" err="1" smtClean="0"/>
              <a:t>of</a:t>
            </a:r>
            <a:r>
              <a:rPr lang="it-IT" sz="2400" dirty="0" smtClean="0"/>
              <a:t> the </a:t>
            </a:r>
            <a:r>
              <a:rPr lang="it-IT" sz="2400" dirty="0" err="1" smtClean="0"/>
              <a:t>starting</a:t>
            </a:r>
            <a:r>
              <a:rPr lang="it-IT" sz="2400" dirty="0" smtClean="0"/>
              <a:t> </a:t>
            </a:r>
            <a:r>
              <a:rPr lang="it-IT" sz="2400" dirty="0" err="1" smtClean="0"/>
              <a:t>dataset</a:t>
            </a:r>
            <a:r>
              <a:rPr lang="it-IT" sz="2400" dirty="0" smtClean="0"/>
              <a:t>.</a:t>
            </a:r>
            <a:endParaRPr lang="it-IT" sz="2400" dirty="0" smtClean="0"/>
          </a:p>
        </p:txBody>
      </p:sp>
      <p:sp>
        <p:nvSpPr>
          <p:cNvPr id="2050"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it-IT"/>
          </a:p>
        </p:txBody>
      </p:sp>
      <p:pic>
        <p:nvPicPr>
          <p:cNvPr id="7" name="Immagine 6" descr="Talend1.png"/>
          <p:cNvPicPr>
            <a:picLocks noChangeAspect="1"/>
          </p:cNvPicPr>
          <p:nvPr/>
        </p:nvPicPr>
        <p:blipFill>
          <a:blip r:embed="rId2" cstate="print"/>
          <a:stretch>
            <a:fillRect/>
          </a:stretch>
        </p:blipFill>
        <p:spPr>
          <a:xfrm>
            <a:off x="755576" y="2996952"/>
            <a:ext cx="4248472" cy="2601993"/>
          </a:xfrm>
          <a:prstGeom prst="rect">
            <a:avLst/>
          </a:prstGeom>
          <a:ln w="12700">
            <a:solidFill>
              <a:schemeClr val="tx1"/>
            </a:solidFill>
          </a:ln>
        </p:spPr>
      </p:pic>
      <p:pic>
        <p:nvPicPr>
          <p:cNvPr id="8" name="Immagine 7" descr="Talend2.png"/>
          <p:cNvPicPr>
            <a:picLocks noChangeAspect="1"/>
          </p:cNvPicPr>
          <p:nvPr/>
        </p:nvPicPr>
        <p:blipFill>
          <a:blip r:embed="rId3" cstate="print"/>
          <a:stretch>
            <a:fillRect/>
          </a:stretch>
        </p:blipFill>
        <p:spPr>
          <a:xfrm>
            <a:off x="4139952" y="2060848"/>
            <a:ext cx="4248472" cy="2592288"/>
          </a:xfrm>
          <a:prstGeom prst="rect">
            <a:avLst/>
          </a:prstGeom>
          <a:ln w="12700">
            <a:solidFill>
              <a:schemeClr val="tx1"/>
            </a:solidFill>
          </a:ln>
        </p:spPr>
      </p:pic>
      <p:pic>
        <p:nvPicPr>
          <p:cNvPr id="9" name="Immagine 8" descr="tuplesIntegrated.png"/>
          <p:cNvPicPr>
            <a:picLocks noChangeAspect="1"/>
          </p:cNvPicPr>
          <p:nvPr/>
        </p:nvPicPr>
        <p:blipFill>
          <a:blip r:embed="rId4" cstate="print"/>
          <a:stretch>
            <a:fillRect/>
          </a:stretch>
        </p:blipFill>
        <p:spPr>
          <a:xfrm>
            <a:off x="2411760" y="3429000"/>
            <a:ext cx="5616624" cy="2304256"/>
          </a:xfrm>
          <a:prstGeom prst="rect">
            <a:avLst/>
          </a:prstGeom>
          <a:ln w="12700">
            <a:solidFill>
              <a:schemeClr val="tx1"/>
            </a:solid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611560" y="188640"/>
            <a:ext cx="7886700" cy="687609"/>
          </a:xfrm>
        </p:spPr>
        <p:txBody>
          <a:bodyPr>
            <a:normAutofit fontScale="90000"/>
          </a:bodyPr>
          <a:lstStyle/>
          <a:p>
            <a:r>
              <a:rPr lang="it-IT" dirty="0" err="1" smtClean="0"/>
              <a:t>Visualizations</a:t>
            </a:r>
            <a:endParaRPr lang="it-IT" dirty="0"/>
          </a:p>
        </p:txBody>
      </p:sp>
      <p:sp>
        <p:nvSpPr>
          <p:cNvPr id="3" name="Segnaposto contenuto 2"/>
          <p:cNvSpPr>
            <a:spLocks noGrp="1"/>
          </p:cNvSpPr>
          <p:nvPr>
            <p:ph idx="1"/>
          </p:nvPr>
        </p:nvSpPr>
        <p:spPr>
          <a:xfrm>
            <a:off x="611560" y="1052736"/>
            <a:ext cx="7886700" cy="4968552"/>
          </a:xfrm>
        </p:spPr>
        <p:txBody>
          <a:bodyPr>
            <a:normAutofit lnSpcReduction="10000"/>
          </a:bodyPr>
          <a:lstStyle/>
          <a:p>
            <a:r>
              <a:rPr lang="it-IT" dirty="0" smtClean="0"/>
              <a:t>The </a:t>
            </a:r>
            <a:r>
              <a:rPr lang="it-IT" dirty="0" err="1" smtClean="0"/>
              <a:t>visualizations</a:t>
            </a:r>
            <a:r>
              <a:rPr lang="it-IT" dirty="0" smtClean="0"/>
              <a:t> </a:t>
            </a:r>
            <a:r>
              <a:rPr lang="en-US" dirty="0" smtClean="0"/>
              <a:t>focus on the aspects of a driver’s career that are of particular interest, like points achieved, results against their teammates, DNFs and consistency of their placements</a:t>
            </a:r>
            <a:r>
              <a:rPr lang="en-US" b="1" dirty="0" smtClean="0"/>
              <a:t>.</a:t>
            </a:r>
          </a:p>
          <a:p>
            <a:r>
              <a:rPr lang="en-US" dirty="0" smtClean="0"/>
              <a:t>In short they are meant to answer the questions asked in that list discussed previously.</a:t>
            </a:r>
            <a:endParaRPr lang="it-IT" dirty="0" smtClean="0"/>
          </a:p>
          <a:p>
            <a:r>
              <a:rPr lang="en-US" dirty="0" smtClean="0"/>
              <a:t>Such </a:t>
            </a:r>
            <a:r>
              <a:rPr lang="en-US" dirty="0" smtClean="0"/>
              <a:t>visualizations include </a:t>
            </a:r>
            <a:r>
              <a:rPr lang="en-US" dirty="0" smtClean="0"/>
              <a:t>bar graphs, lollipop charts, box plots and scatter plots on multidimensional data achieved through PCA</a:t>
            </a:r>
            <a:r>
              <a:rPr lang="en-US" dirty="0" smtClean="0"/>
              <a:t>.</a:t>
            </a:r>
            <a:endParaRPr lang="it-IT" dirty="0" smtClean="0"/>
          </a:p>
          <a:p>
            <a:r>
              <a:rPr lang="it-IT" dirty="0" err="1" smtClean="0"/>
              <a:t>They</a:t>
            </a:r>
            <a:r>
              <a:rPr lang="it-IT" dirty="0" smtClean="0"/>
              <a:t> </a:t>
            </a:r>
            <a:r>
              <a:rPr lang="it-IT" dirty="0" err="1" smtClean="0"/>
              <a:t>also</a:t>
            </a:r>
            <a:r>
              <a:rPr lang="it-IT" dirty="0" smtClean="0"/>
              <a:t> are </a:t>
            </a:r>
            <a:r>
              <a:rPr lang="it-IT" dirty="0" err="1" smtClean="0"/>
              <a:t>interactive</a:t>
            </a:r>
            <a:r>
              <a:rPr lang="it-IT" dirty="0" smtClean="0"/>
              <a:t> and </a:t>
            </a:r>
            <a:r>
              <a:rPr lang="it-IT" dirty="0" err="1" smtClean="0"/>
              <a:t>synchronized</a:t>
            </a:r>
            <a:r>
              <a:rPr lang="it-IT" dirty="0" smtClean="0"/>
              <a:t> </a:t>
            </a:r>
            <a:r>
              <a:rPr lang="it-IT" dirty="0" err="1" smtClean="0"/>
              <a:t>between</a:t>
            </a:r>
            <a:r>
              <a:rPr lang="it-IT" dirty="0" smtClean="0"/>
              <a:t> </a:t>
            </a:r>
            <a:r>
              <a:rPr lang="it-IT" dirty="0" err="1" smtClean="0"/>
              <a:t>each</a:t>
            </a:r>
            <a:r>
              <a:rPr lang="it-IT" dirty="0" smtClean="0"/>
              <a:t> </a:t>
            </a:r>
            <a:r>
              <a:rPr lang="it-IT" dirty="0" err="1" smtClean="0"/>
              <a:t>other</a:t>
            </a:r>
            <a:r>
              <a:rPr lang="it-IT" dirty="0" smtClean="0"/>
              <a:t>.</a:t>
            </a:r>
            <a:endParaRPr lang="it-IT"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10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10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10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611560" y="188640"/>
            <a:ext cx="7886700" cy="687609"/>
          </a:xfrm>
        </p:spPr>
        <p:txBody>
          <a:bodyPr>
            <a:normAutofit fontScale="90000"/>
          </a:bodyPr>
          <a:lstStyle/>
          <a:p>
            <a:r>
              <a:rPr lang="it-IT" dirty="0" err="1" smtClean="0"/>
              <a:t>Points</a:t>
            </a:r>
            <a:r>
              <a:rPr lang="it-IT" dirty="0" smtClean="0"/>
              <a:t> Per </a:t>
            </a:r>
            <a:r>
              <a:rPr lang="it-IT" dirty="0" err="1" smtClean="0"/>
              <a:t>Season</a:t>
            </a:r>
            <a:endParaRPr lang="it-IT" dirty="0"/>
          </a:p>
        </p:txBody>
      </p:sp>
      <p:sp>
        <p:nvSpPr>
          <p:cNvPr id="3" name="Segnaposto contenuto 2"/>
          <p:cNvSpPr>
            <a:spLocks noGrp="1"/>
          </p:cNvSpPr>
          <p:nvPr>
            <p:ph idx="1"/>
          </p:nvPr>
        </p:nvSpPr>
        <p:spPr>
          <a:xfrm>
            <a:off x="611560" y="1340768"/>
            <a:ext cx="7886700" cy="4968552"/>
          </a:xfrm>
        </p:spPr>
        <p:txBody>
          <a:bodyPr>
            <a:normAutofit/>
          </a:bodyPr>
          <a:lstStyle/>
          <a:p>
            <a:r>
              <a:rPr lang="en-US" dirty="0" smtClean="0"/>
              <a:t>This is </a:t>
            </a:r>
            <a:r>
              <a:rPr lang="en-US" dirty="0" smtClean="0"/>
              <a:t>a bar </a:t>
            </a:r>
            <a:r>
              <a:rPr lang="en-US" dirty="0" smtClean="0"/>
              <a:t>graph </a:t>
            </a:r>
            <a:r>
              <a:rPr lang="en-US" dirty="0" smtClean="0"/>
              <a:t>where every bar represents the points achieved by the driver across each year of </a:t>
            </a:r>
            <a:r>
              <a:rPr lang="en-US" dirty="0" smtClean="0"/>
              <a:t>his career.</a:t>
            </a:r>
            <a:endParaRPr lang="it-IT" dirty="0" smtClean="0"/>
          </a:p>
          <a:p>
            <a:r>
              <a:rPr lang="en-US" dirty="0" smtClean="0"/>
              <a:t>The bars are also colored, so that the user knows the constructors they are associated with thanks to a legend that is near the graph</a:t>
            </a:r>
            <a:r>
              <a:rPr lang="en-US" dirty="0" smtClean="0"/>
              <a:t>.</a:t>
            </a:r>
          </a:p>
          <a:p>
            <a:r>
              <a:rPr lang="en-US" dirty="0" smtClean="0"/>
              <a:t>If </a:t>
            </a:r>
            <a:r>
              <a:rPr lang="en-US" dirty="0" smtClean="0"/>
              <a:t>a pilot has driven for more constructors in the same year, then the bars are stacked on top of each other.</a:t>
            </a:r>
            <a:endParaRPr lang="it-IT"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10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10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611560" y="188640"/>
            <a:ext cx="7886700" cy="687609"/>
          </a:xfrm>
        </p:spPr>
        <p:txBody>
          <a:bodyPr>
            <a:normAutofit fontScale="90000"/>
          </a:bodyPr>
          <a:lstStyle/>
          <a:p>
            <a:r>
              <a:rPr lang="it-IT" dirty="0" err="1" smtClean="0"/>
              <a:t>Points</a:t>
            </a:r>
            <a:r>
              <a:rPr lang="it-IT" dirty="0" smtClean="0"/>
              <a:t> Per </a:t>
            </a:r>
            <a:r>
              <a:rPr lang="it-IT" dirty="0" err="1" smtClean="0"/>
              <a:t>Season</a:t>
            </a:r>
            <a:endParaRPr lang="it-IT" dirty="0"/>
          </a:p>
        </p:txBody>
      </p:sp>
      <p:pic>
        <p:nvPicPr>
          <p:cNvPr id="4" name="Immagine 3" descr="Points.png"/>
          <p:cNvPicPr>
            <a:picLocks noChangeAspect="1"/>
          </p:cNvPicPr>
          <p:nvPr/>
        </p:nvPicPr>
        <p:blipFill>
          <a:blip r:embed="rId2" cstate="print"/>
          <a:stretch>
            <a:fillRect/>
          </a:stretch>
        </p:blipFill>
        <p:spPr>
          <a:xfrm>
            <a:off x="323528" y="1052736"/>
            <a:ext cx="8558731" cy="3707937"/>
          </a:xfrm>
          <a:prstGeom prst="rect">
            <a:avLst/>
          </a:prstGeom>
        </p:spPr>
      </p:pic>
      <p:sp>
        <p:nvSpPr>
          <p:cNvPr id="6" name="Rettangolo 5"/>
          <p:cNvSpPr/>
          <p:nvPr/>
        </p:nvSpPr>
        <p:spPr>
          <a:xfrm>
            <a:off x="1475656" y="5301208"/>
            <a:ext cx="2304256" cy="864096"/>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err="1" smtClean="0">
                <a:solidFill>
                  <a:schemeClr val="tx1"/>
                </a:solidFill>
              </a:rPr>
              <a:t>Users</a:t>
            </a:r>
            <a:r>
              <a:rPr lang="it-IT" dirty="0" smtClean="0">
                <a:solidFill>
                  <a:schemeClr val="tx1"/>
                </a:solidFill>
              </a:rPr>
              <a:t> can </a:t>
            </a:r>
            <a:r>
              <a:rPr lang="it-IT" dirty="0" err="1" smtClean="0">
                <a:solidFill>
                  <a:schemeClr val="tx1"/>
                </a:solidFill>
              </a:rPr>
              <a:t>switch</a:t>
            </a:r>
            <a:r>
              <a:rPr lang="it-IT" dirty="0" smtClean="0">
                <a:solidFill>
                  <a:schemeClr val="tx1"/>
                </a:solidFill>
              </a:rPr>
              <a:t> </a:t>
            </a:r>
            <a:r>
              <a:rPr lang="it-IT" dirty="0" err="1" smtClean="0">
                <a:solidFill>
                  <a:schemeClr val="tx1"/>
                </a:solidFill>
              </a:rPr>
              <a:t>between</a:t>
            </a:r>
            <a:r>
              <a:rPr lang="it-IT" dirty="0" smtClean="0">
                <a:solidFill>
                  <a:schemeClr val="tx1"/>
                </a:solidFill>
              </a:rPr>
              <a:t> </a:t>
            </a:r>
            <a:r>
              <a:rPr lang="it-IT" dirty="0" err="1" smtClean="0">
                <a:solidFill>
                  <a:schemeClr val="tx1"/>
                </a:solidFill>
              </a:rPr>
              <a:t>two</a:t>
            </a:r>
            <a:r>
              <a:rPr lang="it-IT" dirty="0" smtClean="0">
                <a:solidFill>
                  <a:schemeClr val="tx1"/>
                </a:solidFill>
              </a:rPr>
              <a:t> </a:t>
            </a:r>
            <a:r>
              <a:rPr lang="it-IT" dirty="0" err="1" smtClean="0">
                <a:solidFill>
                  <a:schemeClr val="tx1"/>
                </a:solidFill>
              </a:rPr>
              <a:t>units</a:t>
            </a:r>
            <a:r>
              <a:rPr lang="it-IT" dirty="0" smtClean="0">
                <a:solidFill>
                  <a:schemeClr val="tx1"/>
                </a:solidFill>
              </a:rPr>
              <a:t> </a:t>
            </a:r>
            <a:r>
              <a:rPr lang="it-IT" dirty="0" err="1" smtClean="0">
                <a:solidFill>
                  <a:schemeClr val="tx1"/>
                </a:solidFill>
              </a:rPr>
              <a:t>of</a:t>
            </a:r>
            <a:r>
              <a:rPr lang="it-IT" dirty="0" smtClean="0">
                <a:solidFill>
                  <a:schemeClr val="tx1"/>
                </a:solidFill>
              </a:rPr>
              <a:t> </a:t>
            </a:r>
            <a:r>
              <a:rPr lang="it-IT" dirty="0" err="1" smtClean="0">
                <a:solidFill>
                  <a:schemeClr val="tx1"/>
                </a:solidFill>
              </a:rPr>
              <a:t>measures</a:t>
            </a:r>
            <a:endParaRPr lang="it-IT" dirty="0">
              <a:solidFill>
                <a:schemeClr val="tx1"/>
              </a:solidFill>
            </a:endParaRPr>
          </a:p>
        </p:txBody>
      </p:sp>
      <p:cxnSp>
        <p:nvCxnSpPr>
          <p:cNvPr id="8" name="Connettore 2 7"/>
          <p:cNvCxnSpPr/>
          <p:nvPr/>
        </p:nvCxnSpPr>
        <p:spPr>
          <a:xfrm flipH="1" flipV="1">
            <a:off x="2267744" y="4725144"/>
            <a:ext cx="360040" cy="576064"/>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9" name="Rettangolo 8"/>
          <p:cNvSpPr/>
          <p:nvPr/>
        </p:nvSpPr>
        <p:spPr>
          <a:xfrm>
            <a:off x="6444208" y="2780928"/>
            <a:ext cx="2304256" cy="864096"/>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err="1" smtClean="0">
                <a:solidFill>
                  <a:schemeClr val="tx1"/>
                </a:solidFill>
              </a:rPr>
              <a:t>User</a:t>
            </a:r>
            <a:r>
              <a:rPr lang="it-IT" dirty="0" smtClean="0">
                <a:solidFill>
                  <a:schemeClr val="tx1"/>
                </a:solidFill>
              </a:rPr>
              <a:t> can </a:t>
            </a:r>
            <a:r>
              <a:rPr lang="it-IT" dirty="0" err="1" smtClean="0">
                <a:solidFill>
                  <a:schemeClr val="tx1"/>
                </a:solidFill>
              </a:rPr>
              <a:t>filter</a:t>
            </a:r>
            <a:r>
              <a:rPr lang="it-IT" dirty="0" smtClean="0">
                <a:solidFill>
                  <a:schemeClr val="tx1"/>
                </a:solidFill>
              </a:rPr>
              <a:t> off </a:t>
            </a:r>
            <a:r>
              <a:rPr lang="it-IT" dirty="0" err="1" smtClean="0">
                <a:solidFill>
                  <a:schemeClr val="tx1"/>
                </a:solidFill>
              </a:rPr>
              <a:t>constructors</a:t>
            </a:r>
            <a:r>
              <a:rPr lang="it-IT" dirty="0" smtClean="0">
                <a:solidFill>
                  <a:schemeClr val="tx1"/>
                </a:solidFill>
              </a:rPr>
              <a:t> </a:t>
            </a:r>
            <a:r>
              <a:rPr lang="it-IT" dirty="0" err="1" smtClean="0">
                <a:solidFill>
                  <a:schemeClr val="tx1"/>
                </a:solidFill>
              </a:rPr>
              <a:t>by</a:t>
            </a:r>
            <a:r>
              <a:rPr lang="it-IT" dirty="0" smtClean="0">
                <a:solidFill>
                  <a:schemeClr val="tx1"/>
                </a:solidFill>
              </a:rPr>
              <a:t> </a:t>
            </a:r>
            <a:r>
              <a:rPr lang="it-IT" dirty="0" err="1" smtClean="0">
                <a:solidFill>
                  <a:schemeClr val="tx1"/>
                </a:solidFill>
              </a:rPr>
              <a:t>using</a:t>
            </a:r>
            <a:r>
              <a:rPr lang="it-IT" dirty="0" smtClean="0">
                <a:solidFill>
                  <a:schemeClr val="tx1"/>
                </a:solidFill>
              </a:rPr>
              <a:t> the </a:t>
            </a:r>
            <a:r>
              <a:rPr lang="it-IT" dirty="0" err="1" smtClean="0">
                <a:solidFill>
                  <a:schemeClr val="tx1"/>
                </a:solidFill>
              </a:rPr>
              <a:t>legend</a:t>
            </a:r>
            <a:endParaRPr lang="it-IT" dirty="0">
              <a:solidFill>
                <a:schemeClr val="tx1"/>
              </a:solidFill>
            </a:endParaRPr>
          </a:p>
        </p:txBody>
      </p:sp>
      <p:cxnSp>
        <p:nvCxnSpPr>
          <p:cNvPr id="10" name="Connettore 2 9"/>
          <p:cNvCxnSpPr/>
          <p:nvPr/>
        </p:nvCxnSpPr>
        <p:spPr>
          <a:xfrm flipV="1">
            <a:off x="6732240" y="1484784"/>
            <a:ext cx="576064" cy="1296144"/>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3" name="Rettangolo 12"/>
          <p:cNvSpPr/>
          <p:nvPr/>
        </p:nvSpPr>
        <p:spPr>
          <a:xfrm>
            <a:off x="4644008" y="5445224"/>
            <a:ext cx="2304256" cy="864096"/>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err="1" smtClean="0">
                <a:solidFill>
                  <a:schemeClr val="tx1"/>
                </a:solidFill>
              </a:rPr>
              <a:t>Users</a:t>
            </a:r>
            <a:r>
              <a:rPr lang="it-IT" dirty="0" smtClean="0">
                <a:solidFill>
                  <a:schemeClr val="tx1"/>
                </a:solidFill>
              </a:rPr>
              <a:t> can </a:t>
            </a:r>
            <a:r>
              <a:rPr lang="it-IT" dirty="0" err="1" smtClean="0">
                <a:solidFill>
                  <a:schemeClr val="tx1"/>
                </a:solidFill>
              </a:rPr>
              <a:t>calculate</a:t>
            </a:r>
            <a:r>
              <a:rPr lang="it-IT" dirty="0" smtClean="0">
                <a:solidFill>
                  <a:schemeClr val="tx1"/>
                </a:solidFill>
              </a:rPr>
              <a:t> </a:t>
            </a:r>
            <a:r>
              <a:rPr lang="it-IT" dirty="0" err="1" smtClean="0">
                <a:solidFill>
                  <a:schemeClr val="tx1"/>
                </a:solidFill>
              </a:rPr>
              <a:t>new</a:t>
            </a:r>
            <a:r>
              <a:rPr lang="it-IT" dirty="0" smtClean="0">
                <a:solidFill>
                  <a:schemeClr val="tx1"/>
                </a:solidFill>
              </a:rPr>
              <a:t> </a:t>
            </a:r>
            <a:r>
              <a:rPr lang="it-IT" dirty="0" err="1" smtClean="0">
                <a:solidFill>
                  <a:schemeClr val="tx1"/>
                </a:solidFill>
              </a:rPr>
              <a:t>means</a:t>
            </a:r>
            <a:r>
              <a:rPr lang="it-IT" dirty="0" smtClean="0">
                <a:solidFill>
                  <a:schemeClr val="tx1"/>
                </a:solidFill>
              </a:rPr>
              <a:t> </a:t>
            </a:r>
            <a:r>
              <a:rPr lang="it-IT" dirty="0" err="1" smtClean="0">
                <a:solidFill>
                  <a:schemeClr val="tx1"/>
                </a:solidFill>
              </a:rPr>
              <a:t>by</a:t>
            </a:r>
            <a:r>
              <a:rPr lang="it-IT" dirty="0" smtClean="0">
                <a:solidFill>
                  <a:schemeClr val="tx1"/>
                </a:solidFill>
              </a:rPr>
              <a:t> </a:t>
            </a:r>
            <a:r>
              <a:rPr lang="it-IT" dirty="0" err="1" smtClean="0">
                <a:solidFill>
                  <a:schemeClr val="tx1"/>
                </a:solidFill>
              </a:rPr>
              <a:t>clicking</a:t>
            </a:r>
            <a:r>
              <a:rPr lang="it-IT" dirty="0" smtClean="0">
                <a:solidFill>
                  <a:schemeClr val="tx1"/>
                </a:solidFill>
              </a:rPr>
              <a:t> on the </a:t>
            </a:r>
            <a:r>
              <a:rPr lang="it-IT" dirty="0" err="1" smtClean="0">
                <a:solidFill>
                  <a:schemeClr val="tx1"/>
                </a:solidFill>
              </a:rPr>
              <a:t>bars</a:t>
            </a:r>
            <a:endParaRPr lang="it-IT" dirty="0">
              <a:solidFill>
                <a:schemeClr val="tx1"/>
              </a:solidFill>
            </a:endParaRPr>
          </a:p>
        </p:txBody>
      </p:sp>
      <p:cxnSp>
        <p:nvCxnSpPr>
          <p:cNvPr id="17" name="Connettore 2 16"/>
          <p:cNvCxnSpPr/>
          <p:nvPr/>
        </p:nvCxnSpPr>
        <p:spPr>
          <a:xfrm flipH="1" flipV="1">
            <a:off x="4860032" y="3140968"/>
            <a:ext cx="576064" cy="2304256"/>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9" name="Rettangolo 18"/>
          <p:cNvSpPr/>
          <p:nvPr/>
        </p:nvSpPr>
        <p:spPr>
          <a:xfrm>
            <a:off x="755576" y="836712"/>
            <a:ext cx="2664296" cy="1008112"/>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err="1" smtClean="0">
                <a:solidFill>
                  <a:schemeClr val="tx1"/>
                </a:solidFill>
              </a:rPr>
              <a:t>Users</a:t>
            </a:r>
            <a:r>
              <a:rPr lang="it-IT" dirty="0" smtClean="0">
                <a:solidFill>
                  <a:schemeClr val="tx1"/>
                </a:solidFill>
              </a:rPr>
              <a:t> can </a:t>
            </a:r>
            <a:r>
              <a:rPr lang="it-IT" dirty="0" err="1" smtClean="0">
                <a:solidFill>
                  <a:schemeClr val="tx1"/>
                </a:solidFill>
              </a:rPr>
              <a:t>highlight</a:t>
            </a:r>
            <a:r>
              <a:rPr lang="it-IT" dirty="0" smtClean="0">
                <a:solidFill>
                  <a:schemeClr val="tx1"/>
                </a:solidFill>
              </a:rPr>
              <a:t> </a:t>
            </a:r>
            <a:r>
              <a:rPr lang="it-IT" dirty="0" err="1" smtClean="0">
                <a:solidFill>
                  <a:schemeClr val="tx1"/>
                </a:solidFill>
              </a:rPr>
              <a:t>bars</a:t>
            </a:r>
            <a:r>
              <a:rPr lang="it-IT" dirty="0" smtClean="0">
                <a:solidFill>
                  <a:schemeClr val="tx1"/>
                </a:solidFill>
              </a:rPr>
              <a:t> </a:t>
            </a:r>
            <a:r>
              <a:rPr lang="it-IT" dirty="0" err="1" smtClean="0">
                <a:solidFill>
                  <a:schemeClr val="tx1"/>
                </a:solidFill>
              </a:rPr>
              <a:t>by</a:t>
            </a:r>
            <a:r>
              <a:rPr lang="it-IT" dirty="0" smtClean="0">
                <a:solidFill>
                  <a:schemeClr val="tx1"/>
                </a:solidFill>
              </a:rPr>
              <a:t> </a:t>
            </a:r>
            <a:r>
              <a:rPr lang="it-IT" dirty="0" err="1" smtClean="0">
                <a:solidFill>
                  <a:schemeClr val="tx1"/>
                </a:solidFill>
              </a:rPr>
              <a:t>hovering</a:t>
            </a:r>
            <a:r>
              <a:rPr lang="it-IT" dirty="0" smtClean="0">
                <a:solidFill>
                  <a:schemeClr val="tx1"/>
                </a:solidFill>
              </a:rPr>
              <a:t> the mouse on </a:t>
            </a:r>
            <a:r>
              <a:rPr lang="it-IT" dirty="0" err="1" smtClean="0">
                <a:solidFill>
                  <a:schemeClr val="tx1"/>
                </a:solidFill>
              </a:rPr>
              <a:t>them</a:t>
            </a:r>
            <a:r>
              <a:rPr lang="it-IT" dirty="0" smtClean="0">
                <a:solidFill>
                  <a:schemeClr val="tx1"/>
                </a:solidFill>
              </a:rPr>
              <a:t> or the </a:t>
            </a:r>
            <a:r>
              <a:rPr lang="it-IT" dirty="0" err="1" smtClean="0">
                <a:solidFill>
                  <a:schemeClr val="tx1"/>
                </a:solidFill>
              </a:rPr>
              <a:t>legend</a:t>
            </a:r>
            <a:r>
              <a:rPr lang="it-IT" dirty="0" smtClean="0">
                <a:solidFill>
                  <a:schemeClr val="tx1"/>
                </a:solidFill>
              </a:rPr>
              <a:t> </a:t>
            </a:r>
            <a:endParaRPr lang="it-IT" dirty="0">
              <a:solidFill>
                <a:schemeClr val="tx1"/>
              </a:solidFill>
            </a:endParaRPr>
          </a:p>
        </p:txBody>
      </p:sp>
      <p:cxnSp>
        <p:nvCxnSpPr>
          <p:cNvPr id="20" name="Connettore 2 19"/>
          <p:cNvCxnSpPr>
            <a:stCxn id="19" idx="2"/>
          </p:cNvCxnSpPr>
          <p:nvPr/>
        </p:nvCxnSpPr>
        <p:spPr>
          <a:xfrm>
            <a:off x="2087724" y="1844824"/>
            <a:ext cx="396044" cy="576064"/>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4" name="Connettore 2 23"/>
          <p:cNvCxnSpPr/>
          <p:nvPr/>
        </p:nvCxnSpPr>
        <p:spPr>
          <a:xfrm flipV="1">
            <a:off x="3419872" y="1484784"/>
            <a:ext cx="3744416" cy="72008"/>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10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1000"/>
                                        <p:tgtEl>
                                          <p:spTgt spid="19"/>
                                        </p:tgtEl>
                                      </p:cBhvr>
                                    </p:animEffect>
                                  </p:childTnLst>
                                </p:cTn>
                              </p:par>
                              <p:par>
                                <p:cTn id="14" presetID="10" presetClass="entr" presetSubtype="0" fill="hold" nodeType="with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fade">
                                      <p:cBhvr>
                                        <p:cTn id="16" dur="1000"/>
                                        <p:tgtEl>
                                          <p:spTgt spid="20"/>
                                        </p:tgtEl>
                                      </p:cBhvr>
                                    </p:animEffect>
                                  </p:childTnLst>
                                </p:cTn>
                              </p:par>
                              <p:par>
                                <p:cTn id="17" presetID="10" presetClass="entr" presetSubtype="0" fill="hold" nodeType="with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fade">
                                      <p:cBhvr>
                                        <p:cTn id="19" dur="1000"/>
                                        <p:tgtEl>
                                          <p:spTgt spid="24"/>
                                        </p:tgtEl>
                                      </p:cBhvr>
                                    </p:animEffect>
                                  </p:childTnLst>
                                </p:cTn>
                              </p:par>
                              <p:par>
                                <p:cTn id="20" presetID="10" presetClass="entr" presetSubtype="0" fill="hold"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1000"/>
                                        <p:tgtEl>
                                          <p:spTgt spid="1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1000"/>
                                        <p:tgtEl>
                                          <p:spTgt spid="9"/>
                                        </p:tgtEl>
                                      </p:cBhvr>
                                    </p:animEffect>
                                  </p:childTnLst>
                                </p:cTn>
                              </p:par>
                              <p:par>
                                <p:cTn id="26" presetID="10" presetClass="entr" presetSubtype="0" fill="hold" nodeType="with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fade">
                                      <p:cBhvr>
                                        <p:cTn id="28" dur="1000"/>
                                        <p:tgtEl>
                                          <p:spTgt spid="17"/>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P spid="13" grpId="0" animBg="1"/>
      <p:bldP spid="19"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611560" y="188640"/>
            <a:ext cx="7886700" cy="687609"/>
          </a:xfrm>
        </p:spPr>
        <p:txBody>
          <a:bodyPr>
            <a:normAutofit fontScale="90000"/>
          </a:bodyPr>
          <a:lstStyle/>
          <a:p>
            <a:r>
              <a:rPr lang="it-IT" dirty="0" err="1" smtClean="0"/>
              <a:t>Points</a:t>
            </a:r>
            <a:r>
              <a:rPr lang="it-IT" dirty="0" smtClean="0"/>
              <a:t> Per </a:t>
            </a:r>
            <a:r>
              <a:rPr lang="it-IT" dirty="0" err="1" smtClean="0"/>
              <a:t>Season</a:t>
            </a:r>
            <a:endParaRPr lang="it-IT" dirty="0"/>
          </a:p>
        </p:txBody>
      </p:sp>
      <p:sp>
        <p:nvSpPr>
          <p:cNvPr id="3" name="Segnaposto contenuto 2"/>
          <p:cNvSpPr>
            <a:spLocks noGrp="1"/>
          </p:cNvSpPr>
          <p:nvPr>
            <p:ph idx="1"/>
          </p:nvPr>
        </p:nvSpPr>
        <p:spPr>
          <a:xfrm>
            <a:off x="611560" y="1340768"/>
            <a:ext cx="7886700" cy="4968552"/>
          </a:xfrm>
        </p:spPr>
        <p:txBody>
          <a:bodyPr>
            <a:normAutofit/>
          </a:bodyPr>
          <a:lstStyle/>
          <a:p>
            <a:r>
              <a:rPr lang="en-US" dirty="0" smtClean="0"/>
              <a:t>I think this visualization is useful because it gives a quick overview of where the driver was at the peak of his career, and where at the bottom</a:t>
            </a:r>
            <a:r>
              <a:rPr lang="en-US" dirty="0" smtClean="0"/>
              <a:t>.</a:t>
            </a:r>
          </a:p>
          <a:p>
            <a:r>
              <a:rPr lang="en-US" dirty="0" smtClean="0"/>
              <a:t>In this way, by interacting with the legend, the user can entirely focus only on those stretches of time under particular constructors that caught their eye, filtering out from this chart and all of the others information that may be considered useless or superfluous at the task at hand.</a:t>
            </a:r>
            <a:endParaRPr lang="it-IT"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charRg st="147" end="436"/>
                                            </p:txEl>
                                          </p:spTgt>
                                        </p:tgtEl>
                                        <p:attrNameLst>
                                          <p:attrName>style.visibility</p:attrName>
                                        </p:attrNameLst>
                                      </p:cBhvr>
                                      <p:to>
                                        <p:strVal val="visible"/>
                                      </p:to>
                                    </p:set>
                                    <p:animEffect transition="in" filter="fade">
                                      <p:cBhvr>
                                        <p:cTn id="7" dur="1000"/>
                                        <p:tgtEl>
                                          <p:spTgt spid="3">
                                            <p:txEl>
                                              <p:charRg st="147" end="43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611560" y="188640"/>
            <a:ext cx="7886700" cy="687609"/>
          </a:xfrm>
        </p:spPr>
        <p:txBody>
          <a:bodyPr>
            <a:normAutofit fontScale="90000"/>
          </a:bodyPr>
          <a:lstStyle/>
          <a:p>
            <a:r>
              <a:rPr lang="it-IT" dirty="0" err="1" smtClean="0"/>
              <a:t>Brief</a:t>
            </a:r>
            <a:r>
              <a:rPr lang="it-IT" dirty="0" smtClean="0"/>
              <a:t> </a:t>
            </a:r>
            <a:r>
              <a:rPr lang="it-IT" dirty="0" err="1" smtClean="0"/>
              <a:t>Overview</a:t>
            </a:r>
            <a:endParaRPr lang="it-IT" dirty="0"/>
          </a:p>
        </p:txBody>
      </p:sp>
      <p:sp>
        <p:nvSpPr>
          <p:cNvPr id="3" name="Segnaposto contenuto 2"/>
          <p:cNvSpPr>
            <a:spLocks noGrp="1"/>
          </p:cNvSpPr>
          <p:nvPr>
            <p:ph idx="1"/>
          </p:nvPr>
        </p:nvSpPr>
        <p:spPr>
          <a:xfrm>
            <a:off x="611560" y="4437112"/>
            <a:ext cx="7886700" cy="1512168"/>
          </a:xfrm>
        </p:spPr>
        <p:txBody>
          <a:bodyPr>
            <a:normAutofit/>
          </a:bodyPr>
          <a:lstStyle/>
          <a:p>
            <a:pPr>
              <a:spcAft>
                <a:spcPts val="1000"/>
              </a:spcAft>
            </a:pPr>
            <a:r>
              <a:rPr lang="it-IT" sz="2400" dirty="0" smtClean="0"/>
              <a:t>“Driver </a:t>
            </a:r>
            <a:r>
              <a:rPr lang="it-IT" sz="2400" dirty="0" err="1" smtClean="0"/>
              <a:t>Analyser</a:t>
            </a:r>
            <a:r>
              <a:rPr lang="it-IT" sz="2400" dirty="0" smtClean="0"/>
              <a:t>” </a:t>
            </a:r>
            <a:r>
              <a:rPr lang="it-IT" sz="2400" dirty="0" err="1" smtClean="0"/>
              <a:t>is</a:t>
            </a:r>
            <a:r>
              <a:rPr lang="it-IT" sz="2400" dirty="0" smtClean="0"/>
              <a:t> a Javascript </a:t>
            </a:r>
            <a:r>
              <a:rPr lang="it-IT" sz="2400" dirty="0" err="1" smtClean="0"/>
              <a:t>application</a:t>
            </a:r>
            <a:r>
              <a:rPr lang="it-IT" sz="2400" dirty="0" smtClean="0"/>
              <a:t> </a:t>
            </a:r>
            <a:r>
              <a:rPr lang="it-IT" sz="2400" dirty="0" err="1" smtClean="0"/>
              <a:t>that</a:t>
            </a:r>
            <a:r>
              <a:rPr lang="it-IT" sz="2400" dirty="0" smtClean="0"/>
              <a:t> </a:t>
            </a:r>
            <a:r>
              <a:rPr lang="it-IT" sz="2400" dirty="0" err="1" smtClean="0"/>
              <a:t>uses</a:t>
            </a:r>
            <a:r>
              <a:rPr lang="it-IT" sz="2400" dirty="0" smtClean="0"/>
              <a:t> the D3.js</a:t>
            </a:r>
            <a:r>
              <a:rPr lang="en-US" sz="2400" b="1" dirty="0" smtClean="0"/>
              <a:t> </a:t>
            </a:r>
            <a:r>
              <a:rPr lang="en-US" sz="2400" dirty="0" smtClean="0"/>
              <a:t>library to create </a:t>
            </a:r>
            <a:r>
              <a:rPr lang="en-US" sz="2400" dirty="0" smtClean="0"/>
              <a:t>an interactive </a:t>
            </a:r>
            <a:r>
              <a:rPr lang="en-US" sz="2400" dirty="0" smtClean="0"/>
              <a:t>visual environment </a:t>
            </a:r>
            <a:r>
              <a:rPr lang="en-US" sz="2400" dirty="0" smtClean="0"/>
              <a:t>that displays stats about the career of a user-selected Formula 1 driver.</a:t>
            </a:r>
            <a:endParaRPr lang="it-IT" sz="2400" dirty="0" smtClean="0"/>
          </a:p>
        </p:txBody>
      </p:sp>
      <p:pic>
        <p:nvPicPr>
          <p:cNvPr id="4" name="Immagine 3" descr="MainScreen.png"/>
          <p:cNvPicPr>
            <a:picLocks noChangeAspect="1"/>
          </p:cNvPicPr>
          <p:nvPr/>
        </p:nvPicPr>
        <p:blipFill>
          <a:blip r:embed="rId2" cstate="print"/>
          <a:stretch>
            <a:fillRect/>
          </a:stretch>
        </p:blipFill>
        <p:spPr>
          <a:xfrm>
            <a:off x="1403648" y="836712"/>
            <a:ext cx="6345452" cy="3528392"/>
          </a:xfrm>
          <a:prstGeom prst="rect">
            <a:avLst/>
          </a:prstGeom>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611560" y="188640"/>
            <a:ext cx="7886700" cy="687609"/>
          </a:xfrm>
        </p:spPr>
        <p:txBody>
          <a:bodyPr>
            <a:normAutofit fontScale="90000"/>
          </a:bodyPr>
          <a:lstStyle/>
          <a:p>
            <a:r>
              <a:rPr lang="it-IT" dirty="0" smtClean="0"/>
              <a:t>Target </a:t>
            </a:r>
            <a:r>
              <a:rPr lang="it-IT" dirty="0" err="1" smtClean="0"/>
              <a:t>User</a:t>
            </a:r>
            <a:endParaRPr lang="it-IT" dirty="0"/>
          </a:p>
        </p:txBody>
      </p:sp>
      <p:sp>
        <p:nvSpPr>
          <p:cNvPr id="3" name="Segnaposto contenuto 2"/>
          <p:cNvSpPr>
            <a:spLocks noGrp="1"/>
          </p:cNvSpPr>
          <p:nvPr>
            <p:ph idx="1"/>
          </p:nvPr>
        </p:nvSpPr>
        <p:spPr>
          <a:xfrm>
            <a:off x="611560" y="1052736"/>
            <a:ext cx="7886700" cy="4968552"/>
          </a:xfrm>
        </p:spPr>
        <p:txBody>
          <a:bodyPr>
            <a:normAutofit/>
          </a:bodyPr>
          <a:lstStyle/>
          <a:p>
            <a:r>
              <a:rPr lang="it-IT" dirty="0" smtClean="0"/>
              <a:t>The target </a:t>
            </a:r>
            <a:r>
              <a:rPr lang="it-IT" dirty="0" err="1" smtClean="0"/>
              <a:t>user</a:t>
            </a:r>
            <a:r>
              <a:rPr lang="it-IT" dirty="0" smtClean="0"/>
              <a:t> </a:t>
            </a:r>
            <a:r>
              <a:rPr lang="it-IT" dirty="0" err="1" smtClean="0"/>
              <a:t>is</a:t>
            </a:r>
            <a:r>
              <a:rPr lang="it-IT" dirty="0" smtClean="0"/>
              <a:t> </a:t>
            </a:r>
            <a:r>
              <a:rPr lang="it-IT" dirty="0" err="1" smtClean="0"/>
              <a:t>someone</a:t>
            </a:r>
            <a:r>
              <a:rPr lang="it-IT" dirty="0" smtClean="0"/>
              <a:t> </a:t>
            </a:r>
            <a:r>
              <a:rPr lang="it-IT" dirty="0" err="1" smtClean="0"/>
              <a:t>interested</a:t>
            </a:r>
            <a:r>
              <a:rPr lang="it-IT" dirty="0" smtClean="0"/>
              <a:t> in </a:t>
            </a:r>
            <a:r>
              <a:rPr lang="it-IT" dirty="0" err="1" smtClean="0"/>
              <a:t>having</a:t>
            </a:r>
            <a:r>
              <a:rPr lang="it-IT" dirty="0" smtClean="0"/>
              <a:t> a </a:t>
            </a:r>
            <a:r>
              <a:rPr lang="it-IT" dirty="0" err="1" smtClean="0"/>
              <a:t>greater</a:t>
            </a:r>
            <a:r>
              <a:rPr lang="it-IT" dirty="0" smtClean="0"/>
              <a:t> </a:t>
            </a:r>
            <a:r>
              <a:rPr lang="it-IT" dirty="0" err="1" smtClean="0"/>
              <a:t>understanding</a:t>
            </a:r>
            <a:r>
              <a:rPr lang="it-IT" dirty="0" smtClean="0"/>
              <a:t> </a:t>
            </a:r>
            <a:r>
              <a:rPr lang="it-IT" dirty="0" err="1" smtClean="0"/>
              <a:t>of</a:t>
            </a:r>
            <a:r>
              <a:rPr lang="it-IT" dirty="0" smtClean="0"/>
              <a:t> a driver’s performance.</a:t>
            </a:r>
          </a:p>
          <a:p>
            <a:r>
              <a:rPr lang="it-IT" dirty="0" err="1" smtClean="0"/>
              <a:t>It</a:t>
            </a:r>
            <a:r>
              <a:rPr lang="it-IT" dirty="0" smtClean="0"/>
              <a:t> can </a:t>
            </a:r>
            <a:r>
              <a:rPr lang="it-IT" dirty="0" err="1" smtClean="0"/>
              <a:t>be</a:t>
            </a:r>
            <a:r>
              <a:rPr lang="it-IT" dirty="0" smtClean="0"/>
              <a:t> </a:t>
            </a:r>
            <a:r>
              <a:rPr lang="it-IT" dirty="0" err="1" smtClean="0"/>
              <a:t>someone</a:t>
            </a:r>
            <a:r>
              <a:rPr lang="it-IT" dirty="0" smtClean="0"/>
              <a:t> </a:t>
            </a:r>
            <a:r>
              <a:rPr lang="en-US" dirty="0" smtClean="0"/>
              <a:t>internally in the teams themselves who is looking for the next best hire.</a:t>
            </a:r>
          </a:p>
          <a:p>
            <a:r>
              <a:rPr lang="it-IT" dirty="0" smtClean="0"/>
              <a:t>Or </a:t>
            </a:r>
            <a:r>
              <a:rPr lang="it-IT" dirty="0" err="1" smtClean="0"/>
              <a:t>it</a:t>
            </a:r>
            <a:r>
              <a:rPr lang="it-IT" dirty="0" smtClean="0"/>
              <a:t> can </a:t>
            </a:r>
            <a:r>
              <a:rPr lang="it-IT" dirty="0" err="1" smtClean="0"/>
              <a:t>be</a:t>
            </a:r>
            <a:r>
              <a:rPr lang="it-IT" dirty="0" smtClean="0"/>
              <a:t> just a </a:t>
            </a:r>
            <a:r>
              <a:rPr lang="it-IT" dirty="0" err="1" smtClean="0"/>
              <a:t>passionate</a:t>
            </a:r>
            <a:r>
              <a:rPr lang="it-IT" dirty="0" smtClean="0"/>
              <a:t> fan, the </a:t>
            </a:r>
            <a:r>
              <a:rPr lang="it-IT" dirty="0" err="1" smtClean="0"/>
              <a:t>type</a:t>
            </a:r>
            <a:r>
              <a:rPr lang="it-IT" dirty="0" smtClean="0"/>
              <a:t> </a:t>
            </a:r>
            <a:r>
              <a:rPr lang="it-IT" dirty="0" err="1" smtClean="0"/>
              <a:t>that</a:t>
            </a:r>
            <a:r>
              <a:rPr lang="it-IT" dirty="0" smtClean="0"/>
              <a:t> </a:t>
            </a:r>
            <a:r>
              <a:rPr lang="it-IT" dirty="0" err="1" smtClean="0"/>
              <a:t>spends</a:t>
            </a:r>
            <a:r>
              <a:rPr lang="it-IT" dirty="0" smtClean="0"/>
              <a:t> </a:t>
            </a:r>
            <a:r>
              <a:rPr lang="it-IT" dirty="0" err="1" smtClean="0"/>
              <a:t>hours</a:t>
            </a:r>
            <a:r>
              <a:rPr lang="it-IT" dirty="0" smtClean="0"/>
              <a:t> </a:t>
            </a:r>
            <a:r>
              <a:rPr lang="it-IT" dirty="0" err="1" smtClean="0"/>
              <a:t>discussing</a:t>
            </a:r>
            <a:r>
              <a:rPr lang="it-IT" dirty="0" smtClean="0"/>
              <a:t> </a:t>
            </a:r>
            <a:r>
              <a:rPr lang="it-IT" dirty="0" err="1" smtClean="0"/>
              <a:t>which</a:t>
            </a:r>
            <a:r>
              <a:rPr lang="it-IT" dirty="0" smtClean="0"/>
              <a:t> driver </a:t>
            </a:r>
            <a:r>
              <a:rPr lang="it-IT" dirty="0" err="1" smtClean="0"/>
              <a:t>is</a:t>
            </a:r>
            <a:r>
              <a:rPr lang="it-IT" dirty="0" smtClean="0"/>
              <a:t> </a:t>
            </a:r>
            <a:r>
              <a:rPr lang="it-IT" dirty="0" err="1" smtClean="0"/>
              <a:t>better</a:t>
            </a:r>
            <a:r>
              <a:rPr lang="it-IT" dirty="0" smtClean="0"/>
              <a:t> and </a:t>
            </a:r>
            <a:r>
              <a:rPr lang="it-IT" dirty="0" err="1" smtClean="0"/>
              <a:t>why</a:t>
            </a:r>
            <a:r>
              <a:rPr lang="it-IT" dirty="0" smtClean="0"/>
              <a:t>.</a:t>
            </a:r>
          </a:p>
          <a:p>
            <a:r>
              <a:rPr lang="it-IT" dirty="0" smtClean="0"/>
              <a:t>Or </a:t>
            </a:r>
            <a:r>
              <a:rPr lang="it-IT" dirty="0" err="1" smtClean="0"/>
              <a:t>it</a:t>
            </a:r>
            <a:r>
              <a:rPr lang="it-IT" dirty="0" smtClean="0"/>
              <a:t> can </a:t>
            </a:r>
            <a:r>
              <a:rPr lang="it-IT" dirty="0" err="1" smtClean="0"/>
              <a:t>be</a:t>
            </a:r>
            <a:r>
              <a:rPr lang="it-IT" dirty="0" smtClean="0"/>
              <a:t> just </a:t>
            </a:r>
            <a:r>
              <a:rPr lang="it-IT" dirty="0" err="1" smtClean="0"/>
              <a:t>someone</a:t>
            </a:r>
            <a:r>
              <a:rPr lang="it-IT" dirty="0" smtClean="0"/>
              <a:t> </a:t>
            </a:r>
            <a:r>
              <a:rPr lang="it-IT" dirty="0" err="1" smtClean="0"/>
              <a:t>who</a:t>
            </a:r>
            <a:r>
              <a:rPr lang="it-IT" dirty="0" smtClean="0"/>
              <a:t> </a:t>
            </a:r>
            <a:r>
              <a:rPr lang="it-IT" dirty="0" err="1" smtClean="0"/>
              <a:t>likes</a:t>
            </a:r>
            <a:r>
              <a:rPr lang="it-IT" dirty="0" smtClean="0"/>
              <a:t> </a:t>
            </a:r>
            <a:r>
              <a:rPr lang="it-IT" dirty="0" err="1" smtClean="0"/>
              <a:t>to</a:t>
            </a:r>
            <a:r>
              <a:rPr lang="it-IT" dirty="0" smtClean="0"/>
              <a:t> </a:t>
            </a:r>
            <a:r>
              <a:rPr lang="it-IT" dirty="0" err="1" smtClean="0"/>
              <a:t>bet</a:t>
            </a:r>
            <a:r>
              <a:rPr lang="it-IT" dirty="0" smtClean="0"/>
              <a:t> and </a:t>
            </a:r>
            <a:r>
              <a:rPr lang="it-IT" dirty="0" err="1" smtClean="0"/>
              <a:t>win</a:t>
            </a:r>
            <a:r>
              <a:rPr lang="it-IT" dirty="0" smtClean="0"/>
              <a:t> (</a:t>
            </a:r>
            <a:r>
              <a:rPr lang="it-IT" dirty="0" err="1" smtClean="0"/>
              <a:t>hopefully</a:t>
            </a:r>
            <a:r>
              <a:rPr lang="it-IT" dirty="0" smtClean="0"/>
              <a:t>) some easy </a:t>
            </a:r>
            <a:r>
              <a:rPr lang="it-IT" dirty="0" err="1" smtClean="0"/>
              <a:t>money</a:t>
            </a:r>
            <a:r>
              <a:rPr lang="it-IT" dirty="0" smtClean="0"/>
              <a:t>.</a:t>
            </a:r>
            <a:endParaRPr lang="it-IT"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10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10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10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611560" y="188640"/>
            <a:ext cx="7886700" cy="687609"/>
          </a:xfrm>
        </p:spPr>
        <p:txBody>
          <a:bodyPr>
            <a:normAutofit fontScale="90000"/>
          </a:bodyPr>
          <a:lstStyle/>
          <a:p>
            <a:r>
              <a:rPr lang="it-IT" dirty="0" smtClean="0"/>
              <a:t>Target </a:t>
            </a:r>
            <a:r>
              <a:rPr lang="it-IT" dirty="0" err="1" smtClean="0"/>
              <a:t>User</a:t>
            </a:r>
            <a:endParaRPr lang="it-IT" dirty="0"/>
          </a:p>
        </p:txBody>
      </p:sp>
      <p:sp>
        <p:nvSpPr>
          <p:cNvPr id="3" name="Segnaposto contenuto 2"/>
          <p:cNvSpPr>
            <a:spLocks noGrp="1"/>
          </p:cNvSpPr>
          <p:nvPr>
            <p:ph idx="1"/>
          </p:nvPr>
        </p:nvSpPr>
        <p:spPr>
          <a:xfrm>
            <a:off x="611560" y="1052736"/>
            <a:ext cx="7886700" cy="4968552"/>
          </a:xfrm>
        </p:spPr>
        <p:txBody>
          <a:bodyPr>
            <a:normAutofit/>
          </a:bodyPr>
          <a:lstStyle/>
          <a:p>
            <a:r>
              <a:rPr lang="it-IT" dirty="0" err="1" smtClean="0"/>
              <a:t>What</a:t>
            </a:r>
            <a:r>
              <a:rPr lang="it-IT" dirty="0" smtClean="0"/>
              <a:t> </a:t>
            </a:r>
            <a:r>
              <a:rPr lang="it-IT" dirty="0" err="1" smtClean="0"/>
              <a:t>may</a:t>
            </a:r>
            <a:r>
              <a:rPr lang="it-IT" dirty="0" smtClean="0"/>
              <a:t> a </a:t>
            </a:r>
            <a:r>
              <a:rPr lang="it-IT" dirty="0" err="1" smtClean="0"/>
              <a:t>user</a:t>
            </a:r>
            <a:r>
              <a:rPr lang="it-IT" dirty="0" smtClean="0"/>
              <a:t> </a:t>
            </a:r>
            <a:r>
              <a:rPr lang="it-IT" dirty="0" err="1" smtClean="0"/>
              <a:t>be</a:t>
            </a:r>
            <a:r>
              <a:rPr lang="it-IT" dirty="0" smtClean="0"/>
              <a:t> </a:t>
            </a:r>
            <a:r>
              <a:rPr lang="it-IT" dirty="0" err="1" smtClean="0"/>
              <a:t>interested</a:t>
            </a:r>
            <a:r>
              <a:rPr lang="it-IT" dirty="0" smtClean="0"/>
              <a:t> in? </a:t>
            </a:r>
            <a:r>
              <a:rPr lang="it-IT" dirty="0" err="1" smtClean="0"/>
              <a:t>Let</a:t>
            </a:r>
            <a:r>
              <a:rPr lang="it-IT" dirty="0" smtClean="0"/>
              <a:t>’s </a:t>
            </a:r>
            <a:r>
              <a:rPr lang="it-IT" dirty="0" err="1" smtClean="0"/>
              <a:t>try</a:t>
            </a:r>
            <a:r>
              <a:rPr lang="it-IT" dirty="0" smtClean="0"/>
              <a:t> </a:t>
            </a:r>
            <a:r>
              <a:rPr lang="it-IT" dirty="0" err="1" smtClean="0"/>
              <a:t>to</a:t>
            </a:r>
            <a:r>
              <a:rPr lang="it-IT" dirty="0" smtClean="0"/>
              <a:t> </a:t>
            </a:r>
            <a:r>
              <a:rPr lang="it-IT" dirty="0" err="1" smtClean="0"/>
              <a:t>guess</a:t>
            </a:r>
            <a:r>
              <a:rPr lang="it-IT" dirty="0" smtClean="0"/>
              <a:t> </a:t>
            </a:r>
            <a:r>
              <a:rPr lang="it-IT" dirty="0" err="1" smtClean="0"/>
              <a:t>it</a:t>
            </a:r>
            <a:r>
              <a:rPr lang="it-IT" dirty="0" smtClean="0"/>
              <a:t> </a:t>
            </a:r>
            <a:r>
              <a:rPr lang="it-IT" dirty="0" err="1" smtClean="0"/>
              <a:t>with</a:t>
            </a:r>
            <a:r>
              <a:rPr lang="it-IT" dirty="0" smtClean="0"/>
              <a:t> a </a:t>
            </a:r>
            <a:r>
              <a:rPr lang="it-IT" dirty="0" err="1" smtClean="0"/>
              <a:t>list</a:t>
            </a:r>
            <a:r>
              <a:rPr lang="it-IT" dirty="0" smtClean="0"/>
              <a:t>!</a:t>
            </a:r>
          </a:p>
        </p:txBody>
      </p:sp>
      <p:sp>
        <p:nvSpPr>
          <p:cNvPr id="4" name="CasellaDiTesto 3"/>
          <p:cNvSpPr txBox="1"/>
          <p:nvPr/>
        </p:nvSpPr>
        <p:spPr>
          <a:xfrm>
            <a:off x="539552" y="2060848"/>
            <a:ext cx="8136904" cy="3477875"/>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25400">
            <a:solidFill>
              <a:schemeClr val="tx1"/>
            </a:solidFill>
          </a:ln>
          <a:effectLst>
            <a:outerShdw blurRad="50800" dist="38100" dir="2700000" algn="tl" rotWithShape="0">
              <a:prstClr val="black">
                <a:alpha val="40000"/>
              </a:prstClr>
            </a:outerShdw>
          </a:effectLst>
        </p:spPr>
        <p:txBody>
          <a:bodyPr wrap="square" rtlCol="0">
            <a:spAutoFit/>
          </a:bodyPr>
          <a:lstStyle/>
          <a:p>
            <a:r>
              <a:rPr lang="en-US" sz="2000" dirty="0" smtClean="0"/>
              <a:t>● Is the driver on an upward trajectory, or are his best days clearly behind him? </a:t>
            </a:r>
          </a:p>
          <a:p>
            <a:r>
              <a:rPr lang="en-US" sz="2000" dirty="0" smtClean="0"/>
              <a:t>● How does his performance compare against the ones of his teammates across his career?</a:t>
            </a:r>
          </a:p>
          <a:p>
            <a:r>
              <a:rPr lang="en-US" sz="2000" dirty="0" smtClean="0"/>
              <a:t>● Does he gets </a:t>
            </a:r>
            <a:r>
              <a:rPr lang="en-US" sz="2000" dirty="0" err="1" smtClean="0"/>
              <a:t>DNF’d</a:t>
            </a:r>
            <a:r>
              <a:rPr lang="en-US" sz="2000" dirty="0" smtClean="0"/>
              <a:t> often? If so, it’s because he is a hothead who constantly gets involved in crashes/collisions, or it’s due to unlucky reliability issues? </a:t>
            </a:r>
          </a:p>
          <a:p>
            <a:r>
              <a:rPr lang="en-US" sz="2000" dirty="0" smtClean="0"/>
              <a:t>● How constant he is in his placements? In which constructor did he gain the better results? In which circuits? </a:t>
            </a:r>
          </a:p>
          <a:p>
            <a:r>
              <a:rPr lang="en-US" sz="2000" dirty="0" smtClean="0"/>
              <a:t>● How does he fit in the history of the sport itself, in terms of achievements reached? </a:t>
            </a:r>
            <a:endParaRPr lang="it-IT" sz="2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10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10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10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10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611560" y="188640"/>
            <a:ext cx="7886700" cy="687609"/>
          </a:xfrm>
        </p:spPr>
        <p:txBody>
          <a:bodyPr>
            <a:normAutofit fontScale="90000"/>
          </a:bodyPr>
          <a:lstStyle/>
          <a:p>
            <a:r>
              <a:rPr lang="it-IT" dirty="0" err="1" smtClean="0"/>
              <a:t>Related</a:t>
            </a:r>
            <a:r>
              <a:rPr lang="it-IT" dirty="0" smtClean="0"/>
              <a:t> Works</a:t>
            </a:r>
            <a:endParaRPr lang="it-IT" dirty="0"/>
          </a:p>
        </p:txBody>
      </p:sp>
      <p:sp>
        <p:nvSpPr>
          <p:cNvPr id="3" name="Segnaposto contenuto 2"/>
          <p:cNvSpPr>
            <a:spLocks noGrp="1"/>
          </p:cNvSpPr>
          <p:nvPr>
            <p:ph idx="1"/>
          </p:nvPr>
        </p:nvSpPr>
        <p:spPr>
          <a:xfrm>
            <a:off x="611560" y="980728"/>
            <a:ext cx="7886700" cy="720080"/>
          </a:xfrm>
        </p:spPr>
        <p:txBody>
          <a:bodyPr>
            <a:normAutofit lnSpcReduction="10000"/>
          </a:bodyPr>
          <a:lstStyle/>
          <a:p>
            <a:r>
              <a:rPr lang="it-IT" sz="2400" dirty="0" err="1" smtClean="0"/>
              <a:t>Is</a:t>
            </a:r>
            <a:r>
              <a:rPr lang="it-IT" sz="2400" dirty="0" smtClean="0"/>
              <a:t> </a:t>
            </a:r>
            <a:r>
              <a:rPr lang="it-IT" sz="2400" dirty="0" err="1" smtClean="0"/>
              <a:t>there</a:t>
            </a:r>
            <a:r>
              <a:rPr lang="it-IT" sz="2400" dirty="0" smtClean="0"/>
              <a:t> </a:t>
            </a:r>
            <a:r>
              <a:rPr lang="it-IT" sz="2400" dirty="0" err="1" smtClean="0"/>
              <a:t>already</a:t>
            </a:r>
            <a:r>
              <a:rPr lang="it-IT" sz="2400" dirty="0" smtClean="0"/>
              <a:t> </a:t>
            </a:r>
            <a:r>
              <a:rPr lang="it-IT" sz="2400" dirty="0" err="1" smtClean="0"/>
              <a:t>another</a:t>
            </a:r>
            <a:r>
              <a:rPr lang="it-IT" sz="2400" dirty="0" smtClean="0"/>
              <a:t> work </a:t>
            </a:r>
            <a:r>
              <a:rPr lang="it-IT" sz="2400" dirty="0" err="1" smtClean="0"/>
              <a:t>that</a:t>
            </a:r>
            <a:r>
              <a:rPr lang="it-IT" sz="2400" dirty="0" smtClean="0"/>
              <a:t> can help or </a:t>
            </a:r>
            <a:r>
              <a:rPr lang="it-IT" sz="2400" dirty="0" err="1" smtClean="0"/>
              <a:t>be</a:t>
            </a:r>
            <a:r>
              <a:rPr lang="it-IT" sz="2400" dirty="0" smtClean="0"/>
              <a:t> </a:t>
            </a:r>
            <a:r>
              <a:rPr lang="it-IT" sz="2400" dirty="0" err="1" smtClean="0"/>
              <a:t>taken</a:t>
            </a:r>
            <a:r>
              <a:rPr lang="it-IT" sz="2400" dirty="0" smtClean="0"/>
              <a:t> </a:t>
            </a:r>
            <a:r>
              <a:rPr lang="it-IT" sz="2400" dirty="0" err="1" smtClean="0"/>
              <a:t>as</a:t>
            </a:r>
            <a:r>
              <a:rPr lang="it-IT" sz="2400" dirty="0" smtClean="0"/>
              <a:t> </a:t>
            </a:r>
            <a:r>
              <a:rPr lang="it-IT" sz="2400" dirty="0" err="1" smtClean="0"/>
              <a:t>inspiration</a:t>
            </a:r>
            <a:r>
              <a:rPr lang="it-IT" sz="2400" dirty="0" smtClean="0"/>
              <a:t>? </a:t>
            </a:r>
            <a:r>
              <a:rPr lang="it-IT" sz="2400" dirty="0" err="1" smtClean="0"/>
              <a:t>Sort</a:t>
            </a:r>
            <a:r>
              <a:rPr lang="it-IT" sz="2400" dirty="0" smtClean="0"/>
              <a:t> </a:t>
            </a:r>
            <a:r>
              <a:rPr lang="it-IT" sz="2400" dirty="0" err="1" smtClean="0"/>
              <a:t>of</a:t>
            </a:r>
            <a:r>
              <a:rPr lang="it-IT" sz="2400" dirty="0" smtClean="0"/>
              <a:t>!</a:t>
            </a:r>
          </a:p>
        </p:txBody>
      </p:sp>
      <p:pic>
        <p:nvPicPr>
          <p:cNvPr id="1026" name="Picture 2"/>
          <p:cNvPicPr>
            <a:picLocks noChangeAspect="1" noChangeArrowheads="1"/>
          </p:cNvPicPr>
          <p:nvPr/>
        </p:nvPicPr>
        <p:blipFill>
          <a:blip r:embed="rId2" cstate="print"/>
          <a:srcRect/>
          <a:stretch>
            <a:fillRect/>
          </a:stretch>
        </p:blipFill>
        <p:spPr bwMode="auto">
          <a:xfrm>
            <a:off x="1259632" y="1700808"/>
            <a:ext cx="6480720" cy="3466853"/>
          </a:xfrm>
          <a:prstGeom prst="rect">
            <a:avLst/>
          </a:prstGeom>
          <a:noFill/>
          <a:ln w="12700">
            <a:solidFill>
              <a:schemeClr val="tx1"/>
            </a:solidFill>
            <a:miter lim="800000"/>
            <a:headEnd/>
            <a:tailEnd/>
          </a:ln>
        </p:spPr>
      </p:pic>
      <p:sp>
        <p:nvSpPr>
          <p:cNvPr id="5" name="Segnaposto contenuto 2"/>
          <p:cNvSpPr txBox="1">
            <a:spLocks/>
          </p:cNvSpPr>
          <p:nvPr/>
        </p:nvSpPr>
        <p:spPr>
          <a:xfrm>
            <a:off x="683568" y="5229200"/>
            <a:ext cx="7886700" cy="864096"/>
          </a:xfrm>
          <a:prstGeom prst="rect">
            <a:avLst/>
          </a:prstGeom>
        </p:spPr>
        <p:txBody>
          <a:bodyPr vert="horz" lIns="91440" tIns="45720" rIns="91440" bIns="45720" rtlCol="0">
            <a:normAutofit/>
          </a:bodyPr>
          <a:lstStyle/>
          <a:p>
            <a:pPr marL="228600" lvl="0" indent="-228600">
              <a:lnSpc>
                <a:spcPct val="90000"/>
              </a:lnSpc>
              <a:spcBef>
                <a:spcPts val="1000"/>
              </a:spcBef>
              <a:buFont typeface="Arial" panose="020B0604020202020204" pitchFamily="34" charset="0"/>
              <a:buChar char="•"/>
            </a:pPr>
            <a:r>
              <a:rPr kumimoji="0" lang="it-IT" sz="2400" b="0" i="0" u="none" strike="noStrike" kern="1200" cap="none" spc="0" normalizeH="0" baseline="0" noProof="0" dirty="0" err="1" smtClean="0">
                <a:ln>
                  <a:noFill/>
                </a:ln>
                <a:solidFill>
                  <a:schemeClr val="tx1"/>
                </a:solidFill>
                <a:effectLst/>
                <a:uLnTx/>
                <a:uFillTx/>
                <a:latin typeface="+mn-lt"/>
                <a:ea typeface="+mn-ea"/>
                <a:cs typeface="+mn-cs"/>
              </a:rPr>
              <a:t>This</a:t>
            </a:r>
            <a:r>
              <a:rPr kumimoji="0" lang="it-IT" sz="2400" b="0" i="0" u="none" strike="noStrike" kern="1200" cap="none" spc="0" normalizeH="0" baseline="0" noProof="0" dirty="0" smtClean="0">
                <a:ln>
                  <a:noFill/>
                </a:ln>
                <a:solidFill>
                  <a:schemeClr val="tx1"/>
                </a:solidFill>
                <a:effectLst/>
                <a:uLnTx/>
                <a:uFillTx/>
                <a:latin typeface="+mn-lt"/>
                <a:ea typeface="+mn-ea"/>
                <a:cs typeface="+mn-cs"/>
              </a:rPr>
              <a:t> </a:t>
            </a:r>
            <a:r>
              <a:rPr kumimoji="0" lang="it-IT" sz="2400" b="0" i="0" u="none" strike="noStrike" kern="1200" cap="none" spc="0" normalizeH="0" baseline="0" noProof="0" dirty="0" err="1" smtClean="0">
                <a:ln>
                  <a:noFill/>
                </a:ln>
                <a:solidFill>
                  <a:schemeClr val="tx1"/>
                </a:solidFill>
                <a:effectLst/>
                <a:uLnTx/>
                <a:uFillTx/>
                <a:latin typeface="+mn-lt"/>
                <a:ea typeface="+mn-ea"/>
                <a:cs typeface="+mn-cs"/>
              </a:rPr>
              <a:t>is</a:t>
            </a:r>
            <a:r>
              <a:rPr kumimoji="0" lang="it-IT" sz="2400" b="0" i="0" u="none" strike="noStrike" kern="1200" cap="none" spc="0" normalizeH="0" baseline="0" noProof="0" dirty="0" smtClean="0">
                <a:ln>
                  <a:noFill/>
                </a:ln>
                <a:solidFill>
                  <a:schemeClr val="tx1"/>
                </a:solidFill>
                <a:effectLst/>
                <a:uLnTx/>
                <a:uFillTx/>
                <a:latin typeface="+mn-lt"/>
                <a:ea typeface="+mn-ea"/>
                <a:cs typeface="+mn-cs"/>
              </a:rPr>
              <a:t> “</a:t>
            </a:r>
            <a:r>
              <a:rPr kumimoji="0" lang="it-IT" sz="2400" b="0" i="0" u="none" strike="noStrike" kern="1200" cap="none" spc="0" normalizeH="0" baseline="0" noProof="0" dirty="0" err="1" smtClean="0">
                <a:ln>
                  <a:noFill/>
                </a:ln>
                <a:solidFill>
                  <a:schemeClr val="tx1"/>
                </a:solidFill>
                <a:effectLst/>
                <a:uLnTx/>
                <a:uFillTx/>
                <a:latin typeface="+mn-lt"/>
                <a:ea typeface="+mn-ea"/>
                <a:cs typeface="+mn-cs"/>
              </a:rPr>
              <a:t>Visual</a:t>
            </a:r>
            <a:r>
              <a:rPr kumimoji="0" lang="it-IT" sz="2400" b="0" i="0" u="none" strike="noStrike" kern="1200" cap="none" spc="0" normalizeH="0" baseline="0" noProof="0" dirty="0" smtClean="0">
                <a:ln>
                  <a:noFill/>
                </a:ln>
                <a:solidFill>
                  <a:schemeClr val="tx1"/>
                </a:solidFill>
                <a:effectLst/>
                <a:uLnTx/>
                <a:uFillTx/>
                <a:latin typeface="+mn-lt"/>
                <a:ea typeface="+mn-ea"/>
                <a:cs typeface="+mn-cs"/>
              </a:rPr>
              <a:t> </a:t>
            </a:r>
            <a:r>
              <a:rPr kumimoji="0" lang="it-IT" sz="2400" b="0" i="0" u="none" strike="noStrike" kern="1200" cap="none" spc="0" normalizeH="0" baseline="0" noProof="0" dirty="0" err="1" smtClean="0">
                <a:ln>
                  <a:noFill/>
                </a:ln>
                <a:solidFill>
                  <a:schemeClr val="tx1"/>
                </a:solidFill>
                <a:effectLst/>
                <a:uLnTx/>
                <a:uFillTx/>
                <a:latin typeface="+mn-lt"/>
                <a:ea typeface="+mn-ea"/>
                <a:cs typeface="+mn-cs"/>
              </a:rPr>
              <a:t>Analysis</a:t>
            </a:r>
            <a:r>
              <a:rPr kumimoji="0" lang="it-IT" sz="2400" b="0" i="0" u="none" strike="noStrike" kern="1200" cap="none" spc="0" normalizeH="0" baseline="0" noProof="0" dirty="0" smtClean="0">
                <a:ln>
                  <a:noFill/>
                </a:ln>
                <a:solidFill>
                  <a:schemeClr val="tx1"/>
                </a:solidFill>
                <a:effectLst/>
                <a:uLnTx/>
                <a:uFillTx/>
                <a:latin typeface="+mn-lt"/>
                <a:ea typeface="+mn-ea"/>
                <a:cs typeface="+mn-cs"/>
              </a:rPr>
              <a:t> </a:t>
            </a:r>
            <a:r>
              <a:rPr kumimoji="0" lang="it-IT" sz="2400" b="0" i="0" u="none" strike="noStrike" kern="1200" cap="none" spc="0" normalizeH="0" baseline="0" noProof="0" dirty="0" err="1" smtClean="0">
                <a:ln>
                  <a:noFill/>
                </a:ln>
                <a:solidFill>
                  <a:schemeClr val="tx1"/>
                </a:solidFill>
                <a:effectLst/>
                <a:uLnTx/>
                <a:uFillTx/>
                <a:latin typeface="+mn-lt"/>
                <a:ea typeface="+mn-ea"/>
                <a:cs typeface="+mn-cs"/>
              </a:rPr>
              <a:t>of</a:t>
            </a:r>
            <a:r>
              <a:rPr kumimoji="0" lang="it-IT" sz="2400" b="0" i="0" u="none" strike="noStrike" kern="1200" cap="none" spc="0" normalizeH="0" baseline="0" noProof="0" dirty="0" smtClean="0">
                <a:ln>
                  <a:noFill/>
                </a:ln>
                <a:solidFill>
                  <a:schemeClr val="tx1"/>
                </a:solidFill>
                <a:effectLst/>
                <a:uLnTx/>
                <a:uFillTx/>
                <a:latin typeface="+mn-lt"/>
                <a:ea typeface="+mn-ea"/>
                <a:cs typeface="+mn-cs"/>
              </a:rPr>
              <a:t> F1 </a:t>
            </a:r>
            <a:r>
              <a:rPr kumimoji="0" lang="it-IT" sz="2400" b="0" i="0" u="none" strike="noStrike" kern="1200" cap="none" spc="0" normalizeH="0" baseline="0" noProof="0" dirty="0" err="1" smtClean="0">
                <a:ln>
                  <a:noFill/>
                </a:ln>
                <a:solidFill>
                  <a:schemeClr val="tx1"/>
                </a:solidFill>
                <a:effectLst/>
                <a:uLnTx/>
                <a:uFillTx/>
                <a:latin typeface="+mn-lt"/>
                <a:ea typeface="+mn-ea"/>
                <a:cs typeface="+mn-cs"/>
              </a:rPr>
              <a:t>races</a:t>
            </a:r>
            <a:r>
              <a:rPr kumimoji="0" lang="it-IT" sz="2400" b="0" i="0" u="none" strike="noStrike" kern="1200" cap="none" spc="0" normalizeH="0" baseline="0" noProof="0" dirty="0" smtClean="0">
                <a:ln>
                  <a:noFill/>
                </a:ln>
                <a:solidFill>
                  <a:schemeClr val="tx1"/>
                </a:solidFill>
                <a:effectLst/>
                <a:uLnTx/>
                <a:uFillTx/>
                <a:latin typeface="+mn-lt"/>
                <a:ea typeface="+mn-ea"/>
                <a:cs typeface="+mn-cs"/>
              </a:rPr>
              <a:t>” </a:t>
            </a:r>
            <a:r>
              <a:rPr kumimoji="0" lang="it-IT" sz="2400" b="0" i="0" u="none" strike="noStrike" kern="1200" cap="none" spc="0" normalizeH="0" baseline="0" noProof="0" dirty="0" err="1" smtClean="0">
                <a:ln>
                  <a:noFill/>
                </a:ln>
                <a:solidFill>
                  <a:schemeClr val="tx1"/>
                </a:solidFill>
                <a:effectLst/>
                <a:uLnTx/>
                <a:uFillTx/>
                <a:latin typeface="+mn-lt"/>
                <a:ea typeface="+mn-ea"/>
                <a:cs typeface="+mn-cs"/>
              </a:rPr>
              <a:t>by</a:t>
            </a:r>
            <a:r>
              <a:rPr kumimoji="0" lang="it-IT" sz="2400" b="0" i="0" u="none" strike="noStrike" kern="1200" cap="none" spc="0" normalizeH="0" baseline="0" noProof="0" dirty="0" smtClean="0">
                <a:ln>
                  <a:noFill/>
                </a:ln>
                <a:solidFill>
                  <a:schemeClr val="tx1"/>
                </a:solidFill>
                <a:effectLst/>
                <a:uLnTx/>
                <a:uFillTx/>
                <a:latin typeface="+mn-lt"/>
                <a:ea typeface="+mn-ea"/>
                <a:cs typeface="+mn-cs"/>
              </a:rPr>
              <a:t> </a:t>
            </a:r>
            <a:r>
              <a:rPr lang="it-IT" sz="2400" dirty="0" err="1" smtClean="0"/>
              <a:t>Lampprecht</a:t>
            </a:r>
            <a:r>
              <a:rPr lang="it-IT" sz="2400" dirty="0" smtClean="0"/>
              <a:t> </a:t>
            </a:r>
            <a:r>
              <a:rPr lang="it-IT" sz="2400" dirty="0" err="1" smtClean="0"/>
              <a:t>et</a:t>
            </a:r>
            <a:r>
              <a:rPr lang="it-IT" sz="2400" dirty="0" smtClean="0"/>
              <a:t> al. </a:t>
            </a:r>
            <a:endParaRPr kumimoji="0" lang="it-IT" sz="2400" b="0" i="0" u="none" strike="noStrike" kern="1200" cap="none" spc="0" normalizeH="0" baseline="0" noProof="0" dirty="0" smtClean="0">
              <a:ln>
                <a:noFill/>
              </a:ln>
              <a:solidFill>
                <a:schemeClr val="tx1"/>
              </a:solidFill>
              <a:effectLst/>
              <a:uLnTx/>
              <a:uFillTx/>
              <a:latin typeface="+mn-lt"/>
              <a:ea typeface="+mn-ea"/>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1026"/>
                                        </p:tgtEl>
                                        <p:attrNameLst>
                                          <p:attrName>style.visibility</p:attrName>
                                        </p:attrNameLst>
                                      </p:cBhvr>
                                      <p:to>
                                        <p:strVal val="visible"/>
                                      </p:to>
                                    </p:set>
                                    <p:animEffect transition="in" filter="fade">
                                      <p:cBhvr>
                                        <p:cTn id="10" dur="10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611560" y="188640"/>
            <a:ext cx="7886700" cy="687609"/>
          </a:xfrm>
        </p:spPr>
        <p:txBody>
          <a:bodyPr>
            <a:normAutofit fontScale="90000"/>
          </a:bodyPr>
          <a:lstStyle/>
          <a:p>
            <a:r>
              <a:rPr lang="it-IT" dirty="0" err="1" smtClean="0"/>
              <a:t>Related</a:t>
            </a:r>
            <a:r>
              <a:rPr lang="it-IT" dirty="0" smtClean="0"/>
              <a:t> </a:t>
            </a:r>
            <a:r>
              <a:rPr lang="it-IT" dirty="0" smtClean="0"/>
              <a:t>Works</a:t>
            </a:r>
            <a:endParaRPr lang="it-IT" dirty="0"/>
          </a:p>
        </p:txBody>
      </p:sp>
      <p:sp>
        <p:nvSpPr>
          <p:cNvPr id="3" name="Segnaposto contenuto 2"/>
          <p:cNvSpPr>
            <a:spLocks noGrp="1"/>
          </p:cNvSpPr>
          <p:nvPr>
            <p:ph idx="1"/>
          </p:nvPr>
        </p:nvSpPr>
        <p:spPr>
          <a:xfrm>
            <a:off x="611560" y="1052736"/>
            <a:ext cx="7886700" cy="1080120"/>
          </a:xfrm>
        </p:spPr>
        <p:txBody>
          <a:bodyPr>
            <a:normAutofit/>
          </a:bodyPr>
          <a:lstStyle/>
          <a:p>
            <a:r>
              <a:rPr lang="it-IT" sz="2400" dirty="0" err="1" smtClean="0"/>
              <a:t>Even</a:t>
            </a:r>
            <a:r>
              <a:rPr lang="it-IT" sz="2400" dirty="0" smtClean="0"/>
              <a:t> </a:t>
            </a:r>
            <a:r>
              <a:rPr lang="it-IT" sz="2400" dirty="0" err="1" smtClean="0"/>
              <a:t>though</a:t>
            </a:r>
            <a:r>
              <a:rPr lang="it-IT" sz="2400" dirty="0" smtClean="0"/>
              <a:t> the work </a:t>
            </a:r>
            <a:r>
              <a:rPr lang="it-IT" sz="2400" dirty="0" err="1" smtClean="0"/>
              <a:t>of</a:t>
            </a:r>
            <a:r>
              <a:rPr lang="it-IT" sz="2400" dirty="0" smtClean="0"/>
              <a:t> </a:t>
            </a:r>
            <a:r>
              <a:rPr lang="it-IT" sz="2400" dirty="0" err="1" smtClean="0"/>
              <a:t>Lampprecht</a:t>
            </a:r>
            <a:r>
              <a:rPr lang="it-IT" sz="2400" dirty="0" smtClean="0"/>
              <a:t> </a:t>
            </a:r>
            <a:r>
              <a:rPr lang="it-IT" sz="2400" dirty="0" err="1" smtClean="0"/>
              <a:t>et</a:t>
            </a:r>
            <a:r>
              <a:rPr lang="it-IT" sz="2400" dirty="0" smtClean="0"/>
              <a:t> al. </a:t>
            </a:r>
            <a:r>
              <a:rPr lang="it-IT" sz="2400" dirty="0" err="1" smtClean="0"/>
              <a:t>is</a:t>
            </a:r>
            <a:r>
              <a:rPr lang="it-IT" sz="2400" dirty="0" smtClean="0"/>
              <a:t> </a:t>
            </a:r>
            <a:r>
              <a:rPr lang="it-IT" sz="2400" dirty="0" err="1" smtClean="0"/>
              <a:t>still</a:t>
            </a:r>
            <a:r>
              <a:rPr lang="it-IT" sz="2400" dirty="0" smtClean="0"/>
              <a:t> </a:t>
            </a:r>
            <a:r>
              <a:rPr lang="it-IT" sz="2400" dirty="0" err="1" smtClean="0"/>
              <a:t>finalized</a:t>
            </a:r>
            <a:r>
              <a:rPr lang="it-IT" sz="2400" dirty="0" smtClean="0"/>
              <a:t> </a:t>
            </a:r>
            <a:r>
              <a:rPr lang="it-IT" sz="2400" dirty="0" err="1" smtClean="0"/>
              <a:t>to</a:t>
            </a:r>
            <a:r>
              <a:rPr lang="it-IT" sz="2400" dirty="0" smtClean="0"/>
              <a:t> the </a:t>
            </a:r>
            <a:r>
              <a:rPr lang="it-IT" sz="2400" dirty="0" err="1" smtClean="0"/>
              <a:t>study</a:t>
            </a:r>
            <a:r>
              <a:rPr lang="it-IT" sz="2400" dirty="0" smtClean="0"/>
              <a:t> </a:t>
            </a:r>
            <a:r>
              <a:rPr lang="it-IT" sz="2400" dirty="0" err="1" smtClean="0"/>
              <a:t>of</a:t>
            </a:r>
            <a:r>
              <a:rPr lang="it-IT" sz="2400" dirty="0" smtClean="0"/>
              <a:t> a driver’s performance, </a:t>
            </a:r>
            <a:r>
              <a:rPr lang="it-IT" sz="2400" dirty="0" err="1" smtClean="0"/>
              <a:t>there</a:t>
            </a:r>
            <a:r>
              <a:rPr lang="it-IT" sz="2400" dirty="0" smtClean="0"/>
              <a:t> </a:t>
            </a:r>
            <a:r>
              <a:rPr lang="it-IT" sz="2400" dirty="0" err="1" smtClean="0"/>
              <a:t>is</a:t>
            </a:r>
            <a:r>
              <a:rPr lang="it-IT" sz="2400" dirty="0" smtClean="0"/>
              <a:t> </a:t>
            </a:r>
            <a:r>
              <a:rPr lang="it-IT" sz="2400" dirty="0" err="1" smtClean="0"/>
              <a:t>one</a:t>
            </a:r>
            <a:r>
              <a:rPr lang="it-IT" sz="2400" dirty="0" smtClean="0"/>
              <a:t> key </a:t>
            </a:r>
            <a:r>
              <a:rPr lang="it-IT" sz="2400" dirty="0" err="1" smtClean="0"/>
              <a:t>difference</a:t>
            </a:r>
            <a:r>
              <a:rPr lang="it-IT" sz="2400" dirty="0" smtClean="0"/>
              <a:t>.</a:t>
            </a:r>
            <a:endParaRPr lang="it-IT" sz="2400" dirty="0" smtClean="0"/>
          </a:p>
        </p:txBody>
      </p:sp>
      <p:sp>
        <p:nvSpPr>
          <p:cNvPr id="5" name="Segnaposto contenuto 2"/>
          <p:cNvSpPr txBox="1">
            <a:spLocks/>
          </p:cNvSpPr>
          <p:nvPr/>
        </p:nvSpPr>
        <p:spPr>
          <a:xfrm>
            <a:off x="611560" y="2276872"/>
            <a:ext cx="4320480" cy="1296144"/>
          </a:xfrm>
          <a:prstGeom prst="rect">
            <a:avLst/>
          </a:prstGeom>
        </p:spPr>
        <p:txBody>
          <a:bodyPr vert="horz" lIns="91440" tIns="45720" rIns="91440" bIns="45720" rtlCol="0">
            <a:noAutofit/>
          </a:bodyPr>
          <a:lstStyle/>
          <a:p>
            <a:pPr marL="228600" lvl="0" indent="-228600">
              <a:lnSpc>
                <a:spcPct val="90000"/>
              </a:lnSpc>
              <a:spcBef>
                <a:spcPts val="1000"/>
              </a:spcBef>
              <a:buFont typeface="Arial" panose="020B0604020202020204" pitchFamily="34" charset="0"/>
              <a:buChar char="•"/>
            </a:pPr>
            <a:r>
              <a:rPr kumimoji="0" lang="it-IT" sz="2400" b="0" i="0" u="none" strike="noStrike" kern="1200" cap="none" spc="0" normalizeH="0" baseline="0" noProof="0" dirty="0" err="1" smtClean="0">
                <a:ln>
                  <a:noFill/>
                </a:ln>
                <a:solidFill>
                  <a:schemeClr val="tx1"/>
                </a:solidFill>
                <a:effectLst/>
                <a:uLnTx/>
                <a:uFillTx/>
                <a:latin typeface="+mn-lt"/>
                <a:ea typeface="+mn-ea"/>
                <a:cs typeface="+mn-cs"/>
              </a:rPr>
              <a:t>That</a:t>
            </a:r>
            <a:r>
              <a:rPr kumimoji="0" lang="it-IT" sz="2400" b="0" i="0" u="none" strike="noStrike" kern="1200" cap="none" spc="0" normalizeH="0" baseline="0" noProof="0" dirty="0" smtClean="0">
                <a:ln>
                  <a:noFill/>
                </a:ln>
                <a:solidFill>
                  <a:schemeClr val="tx1"/>
                </a:solidFill>
                <a:effectLst/>
                <a:uLnTx/>
                <a:uFillTx/>
                <a:latin typeface="+mn-lt"/>
                <a:ea typeface="+mn-ea"/>
                <a:cs typeface="+mn-cs"/>
              </a:rPr>
              <a:t> </a:t>
            </a:r>
            <a:r>
              <a:rPr lang="it-IT" sz="2400" dirty="0" err="1" smtClean="0"/>
              <a:t>environment</a:t>
            </a:r>
            <a:r>
              <a:rPr lang="it-IT" sz="2400" dirty="0" smtClean="0"/>
              <a:t> </a:t>
            </a:r>
            <a:r>
              <a:rPr lang="it-IT" sz="2400" dirty="0" err="1" smtClean="0"/>
              <a:t>is</a:t>
            </a:r>
            <a:r>
              <a:rPr lang="it-IT" sz="2400" dirty="0" smtClean="0"/>
              <a:t> “</a:t>
            </a:r>
            <a:r>
              <a:rPr lang="it-IT" sz="2400" dirty="0" err="1" smtClean="0"/>
              <a:t>race-focused</a:t>
            </a:r>
            <a:r>
              <a:rPr lang="it-IT" sz="2400" dirty="0" smtClean="0"/>
              <a:t>”,</a:t>
            </a:r>
            <a:r>
              <a:rPr lang="en-US" sz="2400" dirty="0" smtClean="0"/>
              <a:t> meaning that a user can learn about the drivers’ performances in relation to a given selected race, where they have the possibility to inspect their times down to single laps in a timeline graph.</a:t>
            </a:r>
            <a:endParaRPr kumimoji="0" lang="it-IT" sz="2400" b="0" i="0" u="none" strike="noStrike" kern="1200" cap="none" spc="0" normalizeH="0" baseline="0" noProof="0" dirty="0" smtClean="0">
              <a:ln>
                <a:noFill/>
              </a:ln>
              <a:solidFill>
                <a:schemeClr val="tx1"/>
              </a:solidFill>
              <a:effectLst/>
              <a:uLnTx/>
              <a:uFillTx/>
              <a:latin typeface="+mn-lt"/>
              <a:ea typeface="+mn-ea"/>
              <a:cs typeface="+mn-cs"/>
            </a:endParaRPr>
          </a:p>
        </p:txBody>
      </p:sp>
      <p:pic>
        <p:nvPicPr>
          <p:cNvPr id="1026" name="Picture 2"/>
          <p:cNvPicPr>
            <a:picLocks noChangeAspect="1" noChangeArrowheads="1"/>
          </p:cNvPicPr>
          <p:nvPr/>
        </p:nvPicPr>
        <p:blipFill>
          <a:blip r:embed="rId2" cstate="print"/>
          <a:srcRect/>
          <a:stretch>
            <a:fillRect/>
          </a:stretch>
        </p:blipFill>
        <p:spPr bwMode="auto">
          <a:xfrm>
            <a:off x="5004048" y="1844824"/>
            <a:ext cx="3384376" cy="3843580"/>
          </a:xfrm>
          <a:prstGeom prst="rect">
            <a:avLst/>
          </a:prstGeom>
          <a:noFill/>
          <a:ln w="12700">
            <a:solidFill>
              <a:schemeClr val="tx1"/>
            </a:solid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1000"/>
                                        <p:tgtEl>
                                          <p:spTgt spid="102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611560" y="188640"/>
            <a:ext cx="7886700" cy="687609"/>
          </a:xfrm>
        </p:spPr>
        <p:txBody>
          <a:bodyPr>
            <a:normAutofit fontScale="90000"/>
          </a:bodyPr>
          <a:lstStyle/>
          <a:p>
            <a:r>
              <a:rPr lang="it-IT" dirty="0" err="1" smtClean="0"/>
              <a:t>Related</a:t>
            </a:r>
            <a:r>
              <a:rPr lang="it-IT" dirty="0" smtClean="0"/>
              <a:t> </a:t>
            </a:r>
            <a:r>
              <a:rPr lang="it-IT" dirty="0" smtClean="0"/>
              <a:t>Works</a:t>
            </a:r>
            <a:endParaRPr lang="it-IT" dirty="0"/>
          </a:p>
        </p:txBody>
      </p:sp>
      <p:sp>
        <p:nvSpPr>
          <p:cNvPr id="3" name="Segnaposto contenuto 2"/>
          <p:cNvSpPr>
            <a:spLocks noGrp="1"/>
          </p:cNvSpPr>
          <p:nvPr>
            <p:ph idx="1"/>
          </p:nvPr>
        </p:nvSpPr>
        <p:spPr>
          <a:xfrm>
            <a:off x="611560" y="1268760"/>
            <a:ext cx="7886700" cy="4104456"/>
          </a:xfrm>
        </p:spPr>
        <p:txBody>
          <a:bodyPr>
            <a:normAutofit fontScale="92500" lnSpcReduction="10000"/>
          </a:bodyPr>
          <a:lstStyle/>
          <a:p>
            <a:r>
              <a:rPr lang="en-US" dirty="0" smtClean="0"/>
              <a:t>This work is, instead, meant to offer a “driver-focused” prospective, meaning that users get to choose drivers in order to gain a better knowledge about their performances across the entire stretch of their careers, and not for a race in particular</a:t>
            </a:r>
            <a:r>
              <a:rPr lang="en-US" dirty="0" smtClean="0"/>
              <a:t>.</a:t>
            </a:r>
            <a:endParaRPr lang="en-US" dirty="0" smtClean="0"/>
          </a:p>
          <a:p>
            <a:r>
              <a:rPr lang="en-US" dirty="0" smtClean="0"/>
              <a:t>The </a:t>
            </a:r>
            <a:r>
              <a:rPr lang="en-US" dirty="0" smtClean="0"/>
              <a:t>work proposed here is then meant as companion piece, since both tools together can now allow analyses that can be both focused on more narrower details, or that can look at the bigger picture. </a:t>
            </a:r>
            <a:endParaRPr lang="it-IT"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10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611560" y="188640"/>
            <a:ext cx="7886700" cy="687609"/>
          </a:xfrm>
        </p:spPr>
        <p:txBody>
          <a:bodyPr>
            <a:normAutofit fontScale="90000"/>
          </a:bodyPr>
          <a:lstStyle/>
          <a:p>
            <a:r>
              <a:rPr lang="it-IT" dirty="0" smtClean="0"/>
              <a:t>The Source </a:t>
            </a:r>
            <a:r>
              <a:rPr lang="it-IT" dirty="0" err="1" smtClean="0"/>
              <a:t>Dataset</a:t>
            </a:r>
            <a:endParaRPr lang="it-IT" dirty="0"/>
          </a:p>
        </p:txBody>
      </p:sp>
      <p:sp>
        <p:nvSpPr>
          <p:cNvPr id="3" name="Segnaposto contenuto 2"/>
          <p:cNvSpPr>
            <a:spLocks noGrp="1"/>
          </p:cNvSpPr>
          <p:nvPr>
            <p:ph idx="1"/>
          </p:nvPr>
        </p:nvSpPr>
        <p:spPr>
          <a:xfrm>
            <a:off x="611560" y="836712"/>
            <a:ext cx="7886700" cy="1440160"/>
          </a:xfrm>
        </p:spPr>
        <p:txBody>
          <a:bodyPr>
            <a:normAutofit/>
          </a:bodyPr>
          <a:lstStyle/>
          <a:p>
            <a:r>
              <a:rPr lang="it-IT" sz="2400" dirty="0" err="1" smtClean="0"/>
              <a:t>Thankfully</a:t>
            </a:r>
            <a:r>
              <a:rPr lang="it-IT" sz="2400" dirty="0" smtClean="0"/>
              <a:t> a .</a:t>
            </a:r>
            <a:r>
              <a:rPr lang="it-IT" sz="2400" dirty="0" err="1" smtClean="0"/>
              <a:t>csv</a:t>
            </a:r>
            <a:r>
              <a:rPr lang="it-IT" sz="2400" dirty="0" smtClean="0"/>
              <a:t> </a:t>
            </a:r>
            <a:r>
              <a:rPr lang="it-IT" sz="2400" dirty="0" err="1" smtClean="0"/>
              <a:t>dataset</a:t>
            </a:r>
            <a:r>
              <a:rPr lang="it-IT" sz="2400" dirty="0" smtClean="0"/>
              <a:t> </a:t>
            </a:r>
            <a:r>
              <a:rPr lang="it-IT" sz="2400" dirty="0" err="1" smtClean="0"/>
              <a:t>that</a:t>
            </a:r>
            <a:r>
              <a:rPr lang="it-IT" sz="2400" dirty="0" smtClean="0"/>
              <a:t> </a:t>
            </a:r>
            <a:r>
              <a:rPr lang="it-IT" sz="2400" dirty="0" err="1" smtClean="0"/>
              <a:t>contains</a:t>
            </a:r>
            <a:r>
              <a:rPr lang="it-IT" sz="2400" dirty="0" smtClean="0"/>
              <a:t> </a:t>
            </a:r>
            <a:r>
              <a:rPr lang="it-IT" sz="2400" dirty="0" err="1" smtClean="0"/>
              <a:t>stats</a:t>
            </a:r>
            <a:r>
              <a:rPr lang="it-IT" sz="2400" dirty="0" smtClean="0"/>
              <a:t> </a:t>
            </a:r>
            <a:r>
              <a:rPr lang="it-IT" sz="2400" dirty="0" err="1" smtClean="0"/>
              <a:t>about</a:t>
            </a:r>
            <a:r>
              <a:rPr lang="it-IT" sz="2400" dirty="0" smtClean="0"/>
              <a:t> the </a:t>
            </a:r>
            <a:r>
              <a:rPr lang="it-IT" sz="2400" dirty="0" err="1" smtClean="0"/>
              <a:t>entire</a:t>
            </a:r>
            <a:r>
              <a:rPr lang="it-IT" sz="2400" dirty="0" smtClean="0"/>
              <a:t> </a:t>
            </a:r>
            <a:r>
              <a:rPr lang="it-IT" sz="2400" dirty="0" err="1" smtClean="0"/>
              <a:t>history</a:t>
            </a:r>
            <a:r>
              <a:rPr lang="it-IT" sz="2400" dirty="0" smtClean="0"/>
              <a:t> </a:t>
            </a:r>
            <a:r>
              <a:rPr lang="it-IT" sz="2400" dirty="0" err="1" smtClean="0"/>
              <a:t>of</a:t>
            </a:r>
            <a:r>
              <a:rPr lang="it-IT" sz="2400" dirty="0" smtClean="0"/>
              <a:t> Formula 1 </a:t>
            </a:r>
            <a:r>
              <a:rPr lang="it-IT" sz="2400" dirty="0" err="1" smtClean="0"/>
              <a:t>is</a:t>
            </a:r>
            <a:r>
              <a:rPr lang="it-IT" sz="2400" dirty="0" smtClean="0"/>
              <a:t> easy </a:t>
            </a:r>
            <a:r>
              <a:rPr lang="it-IT" sz="2400" dirty="0" err="1" smtClean="0"/>
              <a:t>to</a:t>
            </a:r>
            <a:r>
              <a:rPr lang="it-IT" sz="2400" dirty="0" smtClean="0"/>
              <a:t> </a:t>
            </a:r>
            <a:r>
              <a:rPr lang="it-IT" sz="2400" dirty="0" err="1" smtClean="0"/>
              <a:t>find</a:t>
            </a:r>
            <a:r>
              <a:rPr lang="it-IT" sz="2400" dirty="0" smtClean="0"/>
              <a:t> on </a:t>
            </a:r>
            <a:r>
              <a:rPr lang="it-IT" sz="2400" dirty="0" err="1" smtClean="0"/>
              <a:t>Kaggle</a:t>
            </a:r>
            <a:r>
              <a:rPr lang="it-IT" sz="2400" dirty="0" smtClean="0"/>
              <a:t>, </a:t>
            </a:r>
            <a:r>
              <a:rPr lang="it-IT" sz="2400" dirty="0" err="1" smtClean="0"/>
              <a:t>courtesy</a:t>
            </a:r>
            <a:r>
              <a:rPr lang="it-IT" sz="2400" dirty="0" smtClean="0"/>
              <a:t> </a:t>
            </a:r>
            <a:r>
              <a:rPr lang="it-IT" sz="2400" dirty="0" err="1" smtClean="0"/>
              <a:t>of</a:t>
            </a:r>
            <a:r>
              <a:rPr lang="it-IT" sz="2400" dirty="0" smtClean="0"/>
              <a:t> </a:t>
            </a:r>
            <a:r>
              <a:rPr lang="it-IT" sz="2400" dirty="0" err="1" smtClean="0"/>
              <a:t>user</a:t>
            </a:r>
            <a:r>
              <a:rPr lang="it-IT" sz="2400" dirty="0" smtClean="0"/>
              <a:t> </a:t>
            </a:r>
            <a:r>
              <a:rPr lang="it-IT" sz="2400" dirty="0" err="1" smtClean="0"/>
              <a:t>Rohan</a:t>
            </a:r>
            <a:r>
              <a:rPr lang="it-IT" sz="2400" dirty="0" smtClean="0"/>
              <a:t> </a:t>
            </a:r>
            <a:r>
              <a:rPr lang="it-IT" sz="2400" dirty="0" err="1" smtClean="0"/>
              <a:t>Rao</a:t>
            </a:r>
            <a:r>
              <a:rPr lang="it-IT" sz="2400" dirty="0" smtClean="0"/>
              <a:t>.</a:t>
            </a:r>
            <a:br>
              <a:rPr lang="it-IT" sz="2400" dirty="0" smtClean="0"/>
            </a:br>
            <a:r>
              <a:rPr lang="it-IT" sz="2400" dirty="0" smtClean="0"/>
              <a:t>The </a:t>
            </a:r>
            <a:r>
              <a:rPr lang="it-IT" sz="2400" dirty="0" err="1" smtClean="0"/>
              <a:t>problem</a:t>
            </a:r>
            <a:r>
              <a:rPr lang="it-IT" sz="2400" dirty="0" smtClean="0"/>
              <a:t>, </a:t>
            </a:r>
            <a:r>
              <a:rPr lang="it-IT" sz="2400" dirty="0" err="1" smtClean="0"/>
              <a:t>though</a:t>
            </a:r>
            <a:r>
              <a:rPr lang="it-IT" sz="2400" dirty="0" smtClean="0"/>
              <a:t>?</a:t>
            </a:r>
            <a:endParaRPr lang="it-IT" sz="2400" dirty="0" smtClean="0"/>
          </a:p>
        </p:txBody>
      </p:sp>
      <p:pic>
        <p:nvPicPr>
          <p:cNvPr id="5" name="Immagine 4" descr="tuples.png"/>
          <p:cNvPicPr>
            <a:picLocks noChangeAspect="1"/>
          </p:cNvPicPr>
          <p:nvPr/>
        </p:nvPicPr>
        <p:blipFill>
          <a:blip r:embed="rId2" cstate="print"/>
          <a:stretch>
            <a:fillRect/>
          </a:stretch>
        </p:blipFill>
        <p:spPr>
          <a:xfrm>
            <a:off x="1835696" y="2276872"/>
            <a:ext cx="4968552" cy="2914746"/>
          </a:xfrm>
          <a:prstGeom prst="rect">
            <a:avLst/>
          </a:prstGeom>
          <a:ln w="12700">
            <a:solidFill>
              <a:schemeClr val="tx1"/>
            </a:solidFill>
          </a:ln>
        </p:spPr>
      </p:pic>
      <p:sp>
        <p:nvSpPr>
          <p:cNvPr id="6" name="Segnaposto contenuto 2"/>
          <p:cNvSpPr txBox="1">
            <a:spLocks/>
          </p:cNvSpPr>
          <p:nvPr/>
        </p:nvSpPr>
        <p:spPr>
          <a:xfrm>
            <a:off x="683568" y="5229200"/>
            <a:ext cx="7886700" cy="819472"/>
          </a:xfrm>
          <a:prstGeom prst="rect">
            <a:avLst/>
          </a:prstGeom>
        </p:spPr>
        <p:txBody>
          <a:bodyPr vert="horz" lIns="91440" tIns="45720" rIns="91440" bIns="45720" rtlCol="0">
            <a:normAutofit/>
          </a:bodyPr>
          <a:lstStyle/>
          <a:p>
            <a:pPr marL="228600" marR="0" lvl="0" indent="-228600"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it-IT" sz="2400" dirty="0" smtClean="0"/>
              <a:t>The </a:t>
            </a:r>
            <a:r>
              <a:rPr lang="it-IT" sz="2400" dirty="0" err="1" smtClean="0"/>
              <a:t>dataset</a:t>
            </a:r>
            <a:r>
              <a:rPr lang="it-IT" sz="2400" dirty="0" smtClean="0"/>
              <a:t> </a:t>
            </a:r>
            <a:r>
              <a:rPr lang="it-IT" sz="2400" dirty="0" err="1" smtClean="0"/>
              <a:t>needs</a:t>
            </a:r>
            <a:r>
              <a:rPr lang="it-IT" sz="2400" dirty="0" smtClean="0"/>
              <a:t> </a:t>
            </a:r>
            <a:r>
              <a:rPr lang="it-IT" sz="2400" dirty="0" err="1" smtClean="0"/>
              <a:t>to</a:t>
            </a:r>
            <a:r>
              <a:rPr lang="it-IT" sz="2400" dirty="0" smtClean="0"/>
              <a:t> </a:t>
            </a:r>
            <a:r>
              <a:rPr lang="it-IT" sz="2400" dirty="0" err="1" smtClean="0"/>
              <a:t>be</a:t>
            </a:r>
            <a:r>
              <a:rPr lang="it-IT" sz="2400" dirty="0" smtClean="0"/>
              <a:t> </a:t>
            </a:r>
            <a:r>
              <a:rPr lang="it-IT" sz="2400" dirty="0" err="1" smtClean="0"/>
              <a:t>integrated</a:t>
            </a:r>
            <a:r>
              <a:rPr lang="it-IT" sz="2400" dirty="0" smtClean="0"/>
              <a:t> </a:t>
            </a:r>
            <a:r>
              <a:rPr lang="it-IT" sz="2400" dirty="0" err="1" smtClean="0"/>
              <a:t>before</a:t>
            </a:r>
            <a:r>
              <a:rPr lang="it-IT" sz="2400" dirty="0" smtClean="0"/>
              <a:t> </a:t>
            </a:r>
            <a:r>
              <a:rPr lang="it-IT" sz="2400" dirty="0" err="1" smtClean="0"/>
              <a:t>it</a:t>
            </a:r>
            <a:r>
              <a:rPr lang="it-IT" sz="2400" dirty="0" smtClean="0"/>
              <a:t> </a:t>
            </a:r>
            <a:r>
              <a:rPr lang="it-IT" sz="2400" dirty="0" err="1" smtClean="0"/>
              <a:t>is</a:t>
            </a:r>
            <a:r>
              <a:rPr lang="it-IT" sz="2400" dirty="0" smtClean="0"/>
              <a:t> </a:t>
            </a:r>
            <a:r>
              <a:rPr lang="it-IT" sz="2400" dirty="0" err="1" smtClean="0"/>
              <a:t>usable</a:t>
            </a:r>
            <a:r>
              <a:rPr lang="it-IT" sz="2400" dirty="0" smtClean="0"/>
              <a:t>!</a:t>
            </a:r>
            <a:endParaRPr kumimoji="0" lang="it-IT" sz="2400" b="0" i="0" u="none" strike="noStrike" kern="1200" cap="none" spc="0" normalizeH="0" baseline="0" noProof="0" dirty="0" smtClean="0">
              <a:ln>
                <a:noFill/>
              </a:ln>
              <a:solidFill>
                <a:schemeClr val="tx1"/>
              </a:solidFill>
              <a:effectLst/>
              <a:uLnTx/>
              <a:uFillTx/>
              <a:latin typeface="+mn-lt"/>
              <a:ea typeface="+mn-ea"/>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611560" y="188640"/>
            <a:ext cx="7886700" cy="687609"/>
          </a:xfrm>
        </p:spPr>
        <p:txBody>
          <a:bodyPr>
            <a:normAutofit fontScale="90000"/>
          </a:bodyPr>
          <a:lstStyle/>
          <a:p>
            <a:r>
              <a:rPr lang="it-IT" dirty="0" smtClean="0"/>
              <a:t>The Source </a:t>
            </a:r>
            <a:r>
              <a:rPr lang="it-IT" dirty="0" err="1" smtClean="0"/>
              <a:t>Dataset</a:t>
            </a:r>
            <a:endParaRPr lang="it-IT" dirty="0"/>
          </a:p>
        </p:txBody>
      </p:sp>
      <p:sp>
        <p:nvSpPr>
          <p:cNvPr id="3" name="Segnaposto contenuto 2"/>
          <p:cNvSpPr>
            <a:spLocks noGrp="1"/>
          </p:cNvSpPr>
          <p:nvPr>
            <p:ph idx="1"/>
          </p:nvPr>
        </p:nvSpPr>
        <p:spPr>
          <a:xfrm>
            <a:off x="611560" y="836712"/>
            <a:ext cx="7886700" cy="1224136"/>
          </a:xfrm>
        </p:spPr>
        <p:txBody>
          <a:bodyPr>
            <a:normAutofit/>
          </a:bodyPr>
          <a:lstStyle/>
          <a:p>
            <a:r>
              <a:rPr lang="it-IT" sz="2400" dirty="0" smtClean="0"/>
              <a:t>In </a:t>
            </a:r>
            <a:r>
              <a:rPr lang="it-IT" sz="2400" dirty="0" err="1" smtClean="0"/>
              <a:t>ordert</a:t>
            </a:r>
            <a:r>
              <a:rPr lang="it-IT" sz="2400" dirty="0" smtClean="0"/>
              <a:t> </a:t>
            </a:r>
            <a:r>
              <a:rPr lang="it-IT" sz="2400" dirty="0" err="1" smtClean="0"/>
              <a:t>to</a:t>
            </a:r>
            <a:r>
              <a:rPr lang="it-IT" sz="2400" dirty="0" smtClean="0"/>
              <a:t> integrate </a:t>
            </a:r>
            <a:r>
              <a:rPr lang="it-IT" sz="2400" dirty="0" err="1" smtClean="0"/>
              <a:t>it</a:t>
            </a:r>
            <a:r>
              <a:rPr lang="it-IT" sz="2400" dirty="0" smtClean="0"/>
              <a:t>, first I </a:t>
            </a:r>
            <a:r>
              <a:rPr lang="it-IT" sz="2400" dirty="0" err="1" smtClean="0"/>
              <a:t>created</a:t>
            </a:r>
            <a:r>
              <a:rPr lang="it-IT" sz="2400" dirty="0" smtClean="0"/>
              <a:t> the GAV </a:t>
            </a:r>
            <a:r>
              <a:rPr lang="it-IT" sz="2400" dirty="0" err="1" smtClean="0"/>
              <a:t>mappings</a:t>
            </a:r>
            <a:r>
              <a:rPr lang="it-IT" sz="2400" dirty="0" smtClean="0"/>
              <a:t>, </a:t>
            </a:r>
            <a:r>
              <a:rPr lang="it-IT" sz="2400" dirty="0" err="1" smtClean="0"/>
              <a:t>which</a:t>
            </a:r>
            <a:r>
              <a:rPr lang="it-IT" sz="2400" dirty="0" smtClean="0"/>
              <a:t> are </a:t>
            </a:r>
            <a:r>
              <a:rPr lang="it-IT" sz="2400" dirty="0" err="1" smtClean="0"/>
              <a:t>new</a:t>
            </a:r>
            <a:r>
              <a:rPr lang="it-IT" sz="2400" dirty="0" smtClean="0"/>
              <a:t> global </a:t>
            </a:r>
            <a:r>
              <a:rPr lang="it-IT" sz="2400" dirty="0" err="1" smtClean="0"/>
              <a:t>schemas</a:t>
            </a:r>
            <a:r>
              <a:rPr lang="it-IT" sz="2400" dirty="0" smtClean="0"/>
              <a:t> </a:t>
            </a:r>
            <a:r>
              <a:rPr lang="it-IT" sz="2400" dirty="0" err="1" smtClean="0"/>
              <a:t>that</a:t>
            </a:r>
            <a:r>
              <a:rPr lang="it-IT" sz="2400" dirty="0" smtClean="0"/>
              <a:t> </a:t>
            </a:r>
            <a:r>
              <a:rPr lang="it-IT" sz="2400" dirty="0" err="1" smtClean="0"/>
              <a:t>act</a:t>
            </a:r>
            <a:r>
              <a:rPr lang="it-IT" sz="2400" dirty="0" smtClean="0"/>
              <a:t> </a:t>
            </a:r>
            <a:r>
              <a:rPr lang="it-IT" sz="2400" dirty="0" err="1" smtClean="0"/>
              <a:t>as</a:t>
            </a:r>
            <a:r>
              <a:rPr lang="it-IT" sz="2400" dirty="0" smtClean="0"/>
              <a:t> </a:t>
            </a:r>
            <a:r>
              <a:rPr lang="it-IT" sz="2400" dirty="0" err="1" smtClean="0"/>
              <a:t>views</a:t>
            </a:r>
            <a:r>
              <a:rPr lang="it-IT" sz="2400" dirty="0" smtClean="0"/>
              <a:t> </a:t>
            </a:r>
            <a:r>
              <a:rPr lang="it-IT" sz="2400" dirty="0" err="1" smtClean="0"/>
              <a:t>over</a:t>
            </a:r>
            <a:r>
              <a:rPr lang="it-IT" sz="2400" dirty="0" smtClean="0"/>
              <a:t> the source </a:t>
            </a:r>
            <a:r>
              <a:rPr lang="it-IT" sz="2400" dirty="0" err="1" smtClean="0"/>
              <a:t>ones</a:t>
            </a:r>
            <a:r>
              <a:rPr lang="it-IT" sz="2400" dirty="0" smtClean="0"/>
              <a:t>. </a:t>
            </a:r>
            <a:r>
              <a:rPr lang="it-IT" sz="2400" dirty="0" err="1" smtClean="0"/>
              <a:t>Here</a:t>
            </a:r>
            <a:r>
              <a:rPr lang="it-IT" sz="2400" dirty="0" smtClean="0"/>
              <a:t>’s </a:t>
            </a:r>
            <a:r>
              <a:rPr lang="it-IT" sz="2400" dirty="0" err="1" smtClean="0"/>
              <a:t>an</a:t>
            </a:r>
            <a:r>
              <a:rPr lang="it-IT" sz="2400" dirty="0" smtClean="0"/>
              <a:t> </a:t>
            </a:r>
            <a:r>
              <a:rPr lang="it-IT" sz="2400" dirty="0" err="1" smtClean="0"/>
              <a:t>example</a:t>
            </a:r>
            <a:r>
              <a:rPr lang="it-IT" sz="2400" dirty="0" smtClean="0"/>
              <a:t>:</a:t>
            </a:r>
            <a:endParaRPr lang="it-IT" sz="2400" dirty="0" smtClean="0"/>
          </a:p>
        </p:txBody>
      </p:sp>
      <p:sp>
        <p:nvSpPr>
          <p:cNvPr id="2050"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it-IT"/>
          </a:p>
        </p:txBody>
      </p:sp>
      <p:sp>
        <p:nvSpPr>
          <p:cNvPr id="2049" name="Rectangle 1"/>
          <p:cNvSpPr>
            <a:spLocks noChangeArrowheads="1"/>
          </p:cNvSpPr>
          <p:nvPr/>
        </p:nvSpPr>
        <p:spPr bwMode="auto">
          <a:xfrm>
            <a:off x="971600" y="1916832"/>
            <a:ext cx="6912768" cy="3960440"/>
          </a:xfrm>
          <a:prstGeom prst="rect">
            <a:avLst/>
          </a:prstGeom>
          <a:solidFill>
            <a:srgbClr val="EEECE1"/>
          </a:solidFill>
          <a:ln w="12700">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Source Schemas</a:t>
            </a:r>
            <a:endParaRPr kumimoji="0" lang="en-US" sz="14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results(…, </a:t>
            </a:r>
            <a:r>
              <a:rPr kumimoji="0" lang="en-US" sz="1400" b="0" i="0" u="none" strike="noStrike" cap="none" normalizeH="0" baseline="0" dirty="0" err="1" smtClean="0">
                <a:ln>
                  <a:noFill/>
                </a:ln>
                <a:solidFill>
                  <a:srgbClr val="0070C0"/>
                </a:solidFill>
                <a:effectLst/>
                <a:latin typeface="Calibri" pitchFamily="34" charset="0"/>
                <a:ea typeface="Calibri" pitchFamily="34" charset="0"/>
                <a:cs typeface="Times New Roman" pitchFamily="18" charset="0"/>
              </a:rPr>
              <a:t>raceId</a:t>
            </a:r>
            <a:r>
              <a:rPr kumimoji="0" lang="en-US" sz="14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 </a:t>
            </a:r>
            <a:r>
              <a:rPr kumimoji="0" lang="en-US" sz="1400" b="0" i="0" u="none" strike="noStrike" cap="none" normalizeH="0" baseline="0" dirty="0" err="1" smtClean="0">
                <a:ln>
                  <a:noFill/>
                </a:ln>
                <a:solidFill>
                  <a:srgbClr val="0070C0"/>
                </a:solidFill>
                <a:effectLst/>
                <a:latin typeface="Calibri" pitchFamily="34" charset="0"/>
                <a:ea typeface="Calibri" pitchFamily="34" charset="0"/>
                <a:cs typeface="Times New Roman" pitchFamily="18" charset="0"/>
              </a:rPr>
              <a:t>driverId</a:t>
            </a:r>
            <a:r>
              <a:rPr kumimoji="0" lang="en-US" sz="14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 </a:t>
            </a:r>
            <a:r>
              <a:rPr kumimoji="0" lang="en-US" sz="1400" b="0" i="0" u="none" strike="noStrike" cap="none" normalizeH="0" baseline="0" dirty="0" err="1" smtClean="0">
                <a:ln>
                  <a:noFill/>
                </a:ln>
                <a:solidFill>
                  <a:srgbClr val="0070C0"/>
                </a:solidFill>
                <a:effectLst/>
                <a:latin typeface="Calibri" pitchFamily="34" charset="0"/>
                <a:ea typeface="Calibri" pitchFamily="34" charset="0"/>
                <a:cs typeface="Times New Roman" pitchFamily="18" charset="0"/>
              </a:rPr>
              <a:t>constructorId</a:t>
            </a:r>
            <a:r>
              <a:rPr kumimoji="0" lang="en-US" sz="14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 …, position, …, points, …, </a:t>
            </a:r>
            <a:r>
              <a:rPr kumimoji="0" lang="en-US" sz="1400" b="0" i="0" u="none" strike="noStrike" cap="none" normalizeH="0" baseline="0" dirty="0" err="1" smtClean="0">
                <a:ln>
                  <a:noFill/>
                </a:ln>
                <a:solidFill>
                  <a:srgbClr val="0070C0"/>
                </a:solidFill>
                <a:effectLst/>
                <a:latin typeface="Calibri" pitchFamily="34" charset="0"/>
                <a:ea typeface="Calibri" pitchFamily="34" charset="0"/>
                <a:cs typeface="Times New Roman" pitchFamily="18" charset="0"/>
              </a:rPr>
              <a:t>statusId</a:t>
            </a:r>
            <a:r>
              <a:rPr kumimoji="0" lang="en-US" sz="14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a:t>
            </a:r>
            <a:br>
              <a:rPr kumimoji="0" lang="en-US" sz="14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br>
            <a:r>
              <a:rPr kumimoji="0" lang="en-US" sz="14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races(</a:t>
            </a:r>
            <a:r>
              <a:rPr kumimoji="0" lang="en-US" sz="1400" b="0" i="0" u="none" strike="noStrike" cap="none" normalizeH="0" baseline="0" dirty="0" err="1" smtClean="0">
                <a:ln>
                  <a:noFill/>
                </a:ln>
                <a:solidFill>
                  <a:srgbClr val="0070C0"/>
                </a:solidFill>
                <a:effectLst/>
                <a:latin typeface="Calibri" pitchFamily="34" charset="0"/>
                <a:ea typeface="Calibri" pitchFamily="34" charset="0"/>
                <a:cs typeface="Times New Roman" pitchFamily="18" charset="0"/>
              </a:rPr>
              <a:t>raceId</a:t>
            </a:r>
            <a:r>
              <a:rPr kumimoji="0" lang="en-US" sz="14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 year, round, </a:t>
            </a:r>
            <a:r>
              <a:rPr kumimoji="0" lang="en-US" sz="1400" b="0" i="0" u="none" strike="noStrike" cap="none" normalizeH="0" baseline="0" dirty="0" err="1" smtClean="0">
                <a:ln>
                  <a:noFill/>
                </a:ln>
                <a:solidFill>
                  <a:srgbClr val="0070C0"/>
                </a:solidFill>
                <a:effectLst/>
                <a:latin typeface="Calibri" pitchFamily="34" charset="0"/>
                <a:ea typeface="Calibri" pitchFamily="34" charset="0"/>
                <a:cs typeface="Times New Roman" pitchFamily="18" charset="0"/>
              </a:rPr>
              <a:t>circuitId</a:t>
            </a:r>
            <a:r>
              <a:rPr kumimoji="0" lang="en-US" sz="14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 name, ..)</a:t>
            </a:r>
            <a:br>
              <a:rPr kumimoji="0" lang="en-US" sz="14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br>
            <a:r>
              <a:rPr kumimoji="0" lang="en-US" sz="14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circuits(</a:t>
            </a:r>
            <a:r>
              <a:rPr kumimoji="0" lang="en-US" sz="1400" b="0" i="0" u="none" strike="noStrike" cap="none" normalizeH="0" baseline="0" dirty="0" err="1" smtClean="0">
                <a:ln>
                  <a:noFill/>
                </a:ln>
                <a:solidFill>
                  <a:srgbClr val="0070C0"/>
                </a:solidFill>
                <a:effectLst/>
                <a:latin typeface="Calibri" pitchFamily="34" charset="0"/>
                <a:ea typeface="Calibri" pitchFamily="34" charset="0"/>
                <a:cs typeface="Times New Roman" pitchFamily="18" charset="0"/>
              </a:rPr>
              <a:t>circuitId</a:t>
            </a:r>
            <a:r>
              <a:rPr kumimoji="0" lang="en-US" sz="14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 …, name, …)</a:t>
            </a:r>
            <a:br>
              <a:rPr kumimoji="0" lang="en-US" sz="14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br>
            <a:r>
              <a:rPr kumimoji="0" lang="en-US" sz="14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driver(</a:t>
            </a:r>
            <a:r>
              <a:rPr kumimoji="0" lang="en-US" sz="1400" b="0" i="0" u="none" strike="noStrike" cap="none" normalizeH="0" baseline="0" dirty="0" err="1" smtClean="0">
                <a:ln>
                  <a:noFill/>
                </a:ln>
                <a:solidFill>
                  <a:srgbClr val="0070C0"/>
                </a:solidFill>
                <a:effectLst/>
                <a:latin typeface="Calibri" pitchFamily="34" charset="0"/>
                <a:ea typeface="Calibri" pitchFamily="34" charset="0"/>
                <a:cs typeface="Times New Roman" pitchFamily="18" charset="0"/>
              </a:rPr>
              <a:t>driverId</a:t>
            </a:r>
            <a:r>
              <a:rPr kumimoji="0" lang="en-US" sz="14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 …, forename, surname, …)</a:t>
            </a:r>
            <a:br>
              <a:rPr kumimoji="0" lang="en-US" sz="14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br>
            <a:r>
              <a:rPr kumimoji="0" lang="en-US" sz="14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constructors(</a:t>
            </a:r>
            <a:r>
              <a:rPr kumimoji="0" lang="en-US" sz="1400" b="0" i="0" u="none" strike="noStrike" cap="none" normalizeH="0" baseline="0" dirty="0" err="1" smtClean="0">
                <a:ln>
                  <a:noFill/>
                </a:ln>
                <a:solidFill>
                  <a:srgbClr val="0070C0"/>
                </a:solidFill>
                <a:effectLst/>
                <a:latin typeface="Calibri" pitchFamily="34" charset="0"/>
                <a:ea typeface="Calibri" pitchFamily="34" charset="0"/>
                <a:cs typeface="Times New Roman" pitchFamily="18" charset="0"/>
              </a:rPr>
              <a:t>constructordId</a:t>
            </a:r>
            <a:r>
              <a:rPr kumimoji="0" lang="en-US" sz="14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 …, name, …)</a:t>
            </a:r>
            <a:br>
              <a:rPr kumimoji="0" lang="en-US" sz="14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br>
            <a:r>
              <a:rPr kumimoji="0" lang="en-US" sz="14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status(</a:t>
            </a:r>
            <a:r>
              <a:rPr kumimoji="0" lang="en-US" sz="1400" b="0" i="0" u="none" strike="noStrike" cap="none" normalizeH="0" baseline="0" dirty="0" err="1" smtClean="0">
                <a:ln>
                  <a:noFill/>
                </a:ln>
                <a:solidFill>
                  <a:srgbClr val="0070C0"/>
                </a:solidFill>
                <a:effectLst/>
                <a:latin typeface="Calibri" pitchFamily="34" charset="0"/>
                <a:ea typeface="Calibri" pitchFamily="34" charset="0"/>
                <a:cs typeface="Times New Roman" pitchFamily="18" charset="0"/>
              </a:rPr>
              <a:t>statusId</a:t>
            </a:r>
            <a:r>
              <a:rPr kumimoji="0" lang="en-US" sz="14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 status)</a:t>
            </a:r>
            <a:endParaRPr kumimoji="0" lang="en-US" sz="14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400" b="1"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Global Schema</a:t>
            </a:r>
            <a:endParaRPr kumimoji="0" lang="en-US" sz="14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results(year, round, </a:t>
            </a:r>
            <a:r>
              <a:rPr kumimoji="0" lang="en-US" sz="1400" b="0" i="0" u="none" strike="noStrike" cap="none" normalizeH="0" baseline="0" dirty="0" err="1" smtClean="0">
                <a:ln>
                  <a:noFill/>
                </a:ln>
                <a:solidFill>
                  <a:schemeClr val="tx1"/>
                </a:solidFill>
                <a:effectLst/>
                <a:latin typeface="Calibri" pitchFamily="34" charset="0"/>
                <a:ea typeface="Calibri" pitchFamily="34" charset="0"/>
                <a:cs typeface="Times New Roman" pitchFamily="18" charset="0"/>
              </a:rPr>
              <a:t>grandprix</a:t>
            </a:r>
            <a:r>
              <a:rPr kumimoji="0" lang="en-US" sz="14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 circuit, surname, name, constructor, position, points, status)</a:t>
            </a:r>
            <a:endParaRPr kumimoji="0" lang="en-US" sz="14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400" b="1"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GAV Mapping</a:t>
            </a:r>
            <a:endParaRPr kumimoji="0" lang="en-US" sz="14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 (a, b, c, d, e, f, g, h, </a:t>
            </a:r>
            <a:r>
              <a:rPr kumimoji="0" lang="en-US" sz="1400" b="0" i="0" u="none" strike="noStrike" cap="none" normalizeH="0" baseline="0" dirty="0" err="1" smtClean="0">
                <a:ln>
                  <a:noFill/>
                </a:ln>
                <a:solidFill>
                  <a:schemeClr val="tx1"/>
                </a:solidFill>
                <a:effectLst/>
                <a:latin typeface="Calibri" pitchFamily="34" charset="0"/>
                <a:ea typeface="Calibri" pitchFamily="34" charset="0"/>
                <a:cs typeface="Times New Roman" pitchFamily="18" charset="0"/>
              </a:rPr>
              <a:t>i</a:t>
            </a:r>
            <a:r>
              <a:rPr kumimoji="0" lang="en-US" sz="14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 l) |</a:t>
            </a:r>
            <a:endParaRPr kumimoji="0" lang="en-US" sz="14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	results(…, </a:t>
            </a:r>
            <a:r>
              <a:rPr kumimoji="0" lang="en-US" sz="1400" b="0" i="0" u="none" strike="noStrike" cap="none" normalizeH="0" baseline="0" dirty="0" smtClean="0">
                <a:ln>
                  <a:noFill/>
                </a:ln>
                <a:solidFill>
                  <a:srgbClr val="0070C0"/>
                </a:solidFill>
                <a:effectLst/>
                <a:latin typeface="Calibri" pitchFamily="34" charset="0"/>
                <a:ea typeface="Calibri" pitchFamily="34" charset="0"/>
                <a:cs typeface="Times New Roman" pitchFamily="18" charset="0"/>
              </a:rPr>
              <a:t>x1</a:t>
            </a:r>
            <a:r>
              <a:rPr kumimoji="0" lang="en-US" sz="14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 </a:t>
            </a:r>
            <a:r>
              <a:rPr kumimoji="0" lang="en-US" sz="1400" b="0" i="0" u="none" strike="noStrike" cap="none" normalizeH="0" baseline="0" dirty="0" smtClean="0">
                <a:ln>
                  <a:noFill/>
                </a:ln>
                <a:solidFill>
                  <a:srgbClr val="0070C0"/>
                </a:solidFill>
                <a:effectLst/>
                <a:latin typeface="Calibri" pitchFamily="34" charset="0"/>
                <a:ea typeface="Calibri" pitchFamily="34" charset="0"/>
                <a:cs typeface="Times New Roman" pitchFamily="18" charset="0"/>
              </a:rPr>
              <a:t>x2</a:t>
            </a:r>
            <a:r>
              <a:rPr kumimoji="0" lang="en-US" sz="14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 </a:t>
            </a:r>
            <a:r>
              <a:rPr kumimoji="0" lang="en-US" sz="1400" b="0" i="0" u="none" strike="noStrike" cap="none" normalizeH="0" baseline="0" dirty="0" smtClean="0">
                <a:ln>
                  <a:noFill/>
                </a:ln>
                <a:solidFill>
                  <a:srgbClr val="0070C0"/>
                </a:solidFill>
                <a:effectLst/>
                <a:latin typeface="Calibri" pitchFamily="34" charset="0"/>
                <a:ea typeface="Calibri" pitchFamily="34" charset="0"/>
                <a:cs typeface="Times New Roman" pitchFamily="18" charset="0"/>
              </a:rPr>
              <a:t>x3</a:t>
            </a:r>
            <a:r>
              <a:rPr kumimoji="0" lang="en-US" sz="14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 …, h, .., I, …, </a:t>
            </a:r>
            <a:r>
              <a:rPr kumimoji="0" lang="en-US" sz="1400" b="0" i="0" u="none" strike="noStrike" cap="none" normalizeH="0" baseline="0" dirty="0" smtClean="0">
                <a:ln>
                  <a:noFill/>
                </a:ln>
                <a:solidFill>
                  <a:srgbClr val="0070C0"/>
                </a:solidFill>
                <a:effectLst/>
                <a:latin typeface="Calibri" pitchFamily="34" charset="0"/>
                <a:ea typeface="Calibri" pitchFamily="34" charset="0"/>
                <a:cs typeface="Times New Roman" pitchFamily="18" charset="0"/>
              </a:rPr>
              <a:t>x4</a:t>
            </a:r>
            <a:r>
              <a:rPr kumimoji="0" lang="en-US" sz="14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a:t>
            </a:r>
            <a:br>
              <a:rPr kumimoji="0" lang="en-US" sz="14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br>
            <a:r>
              <a:rPr kumimoji="0" lang="en-US" sz="14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	races(</a:t>
            </a:r>
            <a:r>
              <a:rPr kumimoji="0" lang="en-US" sz="1400" b="0" i="0" u="none" strike="noStrike" cap="none" normalizeH="0" baseline="0" dirty="0" smtClean="0">
                <a:ln>
                  <a:noFill/>
                </a:ln>
                <a:solidFill>
                  <a:srgbClr val="0070C0"/>
                </a:solidFill>
                <a:effectLst/>
                <a:latin typeface="Calibri" pitchFamily="34" charset="0"/>
                <a:ea typeface="Calibri" pitchFamily="34" charset="0"/>
                <a:cs typeface="Times New Roman" pitchFamily="18" charset="0"/>
              </a:rPr>
              <a:t>x1</a:t>
            </a:r>
            <a:r>
              <a:rPr kumimoji="0" lang="en-US" sz="14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 a, b, </a:t>
            </a:r>
            <a:r>
              <a:rPr kumimoji="0" lang="en-US" sz="1400" b="0" i="0" u="none" strike="noStrike" cap="none" normalizeH="0" baseline="0" dirty="0" smtClean="0">
                <a:ln>
                  <a:noFill/>
                </a:ln>
                <a:solidFill>
                  <a:srgbClr val="0070C0"/>
                </a:solidFill>
                <a:effectLst/>
                <a:latin typeface="Calibri" pitchFamily="34" charset="0"/>
                <a:ea typeface="Calibri" pitchFamily="34" charset="0"/>
                <a:cs typeface="Times New Roman" pitchFamily="18" charset="0"/>
              </a:rPr>
              <a:t>x5</a:t>
            </a:r>
            <a:r>
              <a:rPr kumimoji="0" lang="en-US" sz="14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 c, …),</a:t>
            </a:r>
            <a:br>
              <a:rPr kumimoji="0" lang="en-US" sz="14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br>
            <a:r>
              <a:rPr kumimoji="0" lang="en-US" sz="14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	circuits(</a:t>
            </a:r>
            <a:r>
              <a:rPr kumimoji="0" lang="en-US" sz="1400" b="0" i="0" u="none" strike="noStrike" cap="none" normalizeH="0" baseline="0" dirty="0" smtClean="0">
                <a:ln>
                  <a:noFill/>
                </a:ln>
                <a:solidFill>
                  <a:srgbClr val="0070C0"/>
                </a:solidFill>
                <a:effectLst/>
                <a:latin typeface="Calibri" pitchFamily="34" charset="0"/>
                <a:ea typeface="Calibri" pitchFamily="34" charset="0"/>
                <a:cs typeface="Times New Roman" pitchFamily="18" charset="0"/>
              </a:rPr>
              <a:t>x5</a:t>
            </a:r>
            <a:r>
              <a:rPr kumimoji="0" lang="en-US" sz="14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 …, d),</a:t>
            </a:r>
            <a:endParaRPr kumimoji="0" lang="en-US" sz="14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	driver(</a:t>
            </a:r>
            <a:r>
              <a:rPr kumimoji="0" lang="en-US" sz="1400" b="0" i="0" u="none" strike="noStrike" cap="none" normalizeH="0" baseline="0" dirty="0" smtClean="0">
                <a:ln>
                  <a:noFill/>
                </a:ln>
                <a:solidFill>
                  <a:srgbClr val="0070C0"/>
                </a:solidFill>
                <a:effectLst/>
                <a:latin typeface="Calibri" pitchFamily="34" charset="0"/>
                <a:ea typeface="Calibri" pitchFamily="34" charset="0"/>
                <a:cs typeface="Times New Roman" pitchFamily="18" charset="0"/>
              </a:rPr>
              <a:t>x2</a:t>
            </a:r>
            <a:r>
              <a:rPr kumimoji="0" lang="en-US" sz="14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 …, e, f, …),</a:t>
            </a:r>
            <a:endParaRPr kumimoji="0" lang="en-US" sz="14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	constructors(</a:t>
            </a:r>
            <a:r>
              <a:rPr kumimoji="0" lang="en-US" sz="1400" b="0" i="0" u="none" strike="noStrike" cap="none" normalizeH="0" baseline="0" dirty="0" smtClean="0">
                <a:ln>
                  <a:noFill/>
                </a:ln>
                <a:solidFill>
                  <a:srgbClr val="0070C0"/>
                </a:solidFill>
                <a:effectLst/>
                <a:latin typeface="Calibri" pitchFamily="34" charset="0"/>
                <a:ea typeface="Calibri" pitchFamily="34" charset="0"/>
                <a:cs typeface="Times New Roman" pitchFamily="18" charset="0"/>
              </a:rPr>
              <a:t>x3</a:t>
            </a:r>
            <a:r>
              <a:rPr kumimoji="0" lang="en-US" sz="14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 .., g, …),</a:t>
            </a:r>
            <a:endParaRPr kumimoji="0" lang="en-US" sz="14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	status(</a:t>
            </a:r>
            <a:r>
              <a:rPr kumimoji="0" lang="en-US" sz="1400" b="0" i="0" u="none" strike="noStrike" cap="none" normalizeH="0" baseline="0" dirty="0" smtClean="0">
                <a:ln>
                  <a:noFill/>
                </a:ln>
                <a:solidFill>
                  <a:srgbClr val="0070C0"/>
                </a:solidFill>
                <a:effectLst/>
                <a:latin typeface="Calibri" pitchFamily="34" charset="0"/>
                <a:ea typeface="Calibri" pitchFamily="34" charset="0"/>
                <a:cs typeface="Times New Roman" pitchFamily="18" charset="0"/>
              </a:rPr>
              <a:t>x4</a:t>
            </a:r>
            <a:r>
              <a:rPr kumimoji="0" lang="en-US" sz="14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 l)</a:t>
            </a:r>
            <a:endParaRPr kumimoji="0" lang="en-US" sz="14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	}</a:t>
            </a:r>
            <a:r>
              <a:rPr kumimoji="0" lang="en-US" sz="1400" b="0" i="0" u="none" strike="noStrike" cap="none" normalizeH="0" dirty="0" smtClean="0">
                <a:ln>
                  <a:noFill/>
                </a:ln>
                <a:solidFill>
                  <a:schemeClr val="tx1"/>
                </a:solidFill>
                <a:effectLst/>
                <a:latin typeface="Calibri" pitchFamily="34" charset="0"/>
                <a:ea typeface="Calibri" pitchFamily="34" charset="0"/>
                <a:cs typeface="Times New Roman" pitchFamily="18" charset="0"/>
              </a:rPr>
              <a:t> </a:t>
            </a:r>
            <a:r>
              <a:rPr kumimoji="0" lang="en-US" sz="14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=&gt; results(a, b, c, d, e, f, g, h, </a:t>
            </a:r>
            <a:r>
              <a:rPr kumimoji="0" lang="en-US" sz="1400" b="0" i="0" u="none" strike="noStrike" cap="none" normalizeH="0" baseline="0" dirty="0" err="1" smtClean="0">
                <a:ln>
                  <a:noFill/>
                </a:ln>
                <a:solidFill>
                  <a:schemeClr val="tx1"/>
                </a:solidFill>
                <a:effectLst/>
                <a:latin typeface="Calibri" pitchFamily="34" charset="0"/>
                <a:ea typeface="Calibri" pitchFamily="34" charset="0"/>
                <a:cs typeface="Times New Roman" pitchFamily="18" charset="0"/>
              </a:rPr>
              <a:t>i</a:t>
            </a:r>
            <a:r>
              <a:rPr kumimoji="0" lang="en-US" sz="14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 l)</a:t>
            </a:r>
            <a:endParaRPr kumimoji="0" lang="en-US" sz="14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
            </a:r>
            <a:br>
              <a:rPr kumimoji="0" lang="en-US" sz="10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br>
            <a:r>
              <a:rPr kumimoji="0" lang="en-US" sz="10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
            </a:r>
            <a:br>
              <a:rPr kumimoji="0" lang="en-US" sz="10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br>
            <a:r>
              <a:rPr kumimoji="0" lang="en-US" sz="10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
            </a:r>
            <a:br>
              <a:rPr kumimoji="0" lang="en-US" sz="10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b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49"/>
                                        </p:tgtEl>
                                        <p:attrNameLst>
                                          <p:attrName>style.visibility</p:attrName>
                                        </p:attrNameLst>
                                      </p:cBhvr>
                                      <p:to>
                                        <p:strVal val="visible"/>
                                      </p:to>
                                    </p:set>
                                    <p:animEffect transition="in" filter="fade">
                                      <p:cBhvr>
                                        <p:cTn id="7" dur="1000"/>
                                        <p:tgtEl>
                                          <p:spTgt spid="20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9" grpId="0" animBg="1"/>
    </p:bldLst>
  </p:timing>
</p:sld>
</file>

<file path=ppt/theme/theme1.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Trebuchet MS">
      <a:majorFont>
        <a:latin typeface="Trebuchet MS"/>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Globalization PowerPoint Template" id="{FFF885ED-297E-5E4F-B19A-7A64C6FBA3A3}" vid="{ECC2892D-9A08-3B4F-AD08-1052A0A1FB65}"/>
    </a:ext>
  </a:extLst>
</a:theme>
</file>

<file path=docProps/app.xml><?xml version="1.0" encoding="utf-8"?>
<Properties xmlns="http://schemas.openxmlformats.org/officeDocument/2006/extended-properties" xmlns:vt="http://schemas.openxmlformats.org/officeDocument/2006/docPropsVTypes">
  <Template>Formula-1-PowerPoint-Template</Template>
  <TotalTime>235</TotalTime>
  <Words>843</Words>
  <Application>Microsoft Office PowerPoint</Application>
  <PresentationFormat>Presentazione su schermo (4:3)</PresentationFormat>
  <Paragraphs>61</Paragraphs>
  <Slides>14</Slides>
  <Notes>0</Notes>
  <HiddenSlides>0</HiddenSlides>
  <MMClips>0</MMClips>
  <ScaleCrop>false</ScaleCrop>
  <HeadingPairs>
    <vt:vector size="4" baseType="variant">
      <vt:variant>
        <vt:lpstr>Tema</vt:lpstr>
      </vt:variant>
      <vt:variant>
        <vt:i4>1</vt:i4>
      </vt:variant>
      <vt:variant>
        <vt:lpstr>Titoli diapositive</vt:lpstr>
      </vt:variant>
      <vt:variant>
        <vt:i4>14</vt:i4>
      </vt:variant>
    </vt:vector>
  </HeadingPairs>
  <TitlesOfParts>
    <vt:vector size="15" baseType="lpstr">
      <vt:lpstr>Tema di Office</vt:lpstr>
      <vt:lpstr>Formula 1  Driver Analyser A Visual Analytics Project</vt:lpstr>
      <vt:lpstr>Brief Overview</vt:lpstr>
      <vt:lpstr>Target User</vt:lpstr>
      <vt:lpstr>Target User</vt:lpstr>
      <vt:lpstr>Related Works</vt:lpstr>
      <vt:lpstr>Related Works</vt:lpstr>
      <vt:lpstr>Related Works</vt:lpstr>
      <vt:lpstr>The Source Dataset</vt:lpstr>
      <vt:lpstr>The Source Dataset</vt:lpstr>
      <vt:lpstr>The Source Dataset</vt:lpstr>
      <vt:lpstr>Visualizations</vt:lpstr>
      <vt:lpstr>Points Per Season</vt:lpstr>
      <vt:lpstr>Points Per Season</vt:lpstr>
      <vt:lpstr>Points Per Season</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Formula 1  Driver Analyser A Visual Analytics Project</dc:title>
  <dc:creator>user</dc:creator>
  <cp:lastModifiedBy>user</cp:lastModifiedBy>
  <cp:revision>63</cp:revision>
  <dcterms:created xsi:type="dcterms:W3CDTF">2021-03-09T15:12:50Z</dcterms:created>
  <dcterms:modified xsi:type="dcterms:W3CDTF">2021-03-10T15:36:26Z</dcterms:modified>
</cp:coreProperties>
</file>